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3" r:id="rId22"/>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wGkqD6hHjhqqP6YEItN1tyYjV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33FF"/>
    <a:srgbClr val="9900CC"/>
    <a:srgbClr val="66FFCC"/>
    <a:srgbClr val="FFFF00"/>
    <a:srgbClr val="CC0000"/>
    <a:srgbClr val="FF66FF"/>
    <a:srgbClr val="24B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2: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9: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27da123925_0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27da1239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9"/>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3"/>
        <p:cNvGrpSpPr/>
        <p:nvPr/>
      </p:nvGrpSpPr>
      <p:grpSpPr>
        <a:xfrm>
          <a:off x="0" y="0"/>
          <a:ext cx="0" cy="0"/>
          <a:chOff x="0" y="0"/>
          <a:chExt cx="0" cy="0"/>
        </a:xfrm>
      </p:grpSpPr>
      <p:sp>
        <p:nvSpPr>
          <p:cNvPr id="24" name="Google Shape;24;p3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5"/>
        <p:cNvGrpSpPr/>
        <p:nvPr/>
      </p:nvGrpSpPr>
      <p:grpSpPr>
        <a:xfrm>
          <a:off x="0" y="0"/>
          <a:ext cx="0" cy="0"/>
          <a:chOff x="0" y="0"/>
          <a:chExt cx="0" cy="0"/>
        </a:xfrm>
      </p:grpSpPr>
      <p:sp>
        <p:nvSpPr>
          <p:cNvPr id="46" name="Google Shape;46;p35"/>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5"/>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5"/>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5"/>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6"/>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a:spLocks noGrp="1"/>
          </p:cNvSpPr>
          <p:nvPr>
            <p:ph type="pic" idx="2"/>
          </p:nvPr>
        </p:nvSpPr>
        <p:spPr>
          <a:xfrm>
            <a:off x="4211340" y="987427"/>
            <a:ext cx="5014913" cy="4873625"/>
          </a:xfrm>
          <a:prstGeom prst="rect">
            <a:avLst/>
          </a:prstGeom>
          <a:noFill/>
          <a:ln>
            <a:noFill/>
          </a:ln>
        </p:spPr>
      </p:sp>
      <p:sp>
        <p:nvSpPr>
          <p:cNvPr id="64" name="Google Shape;64;p37"/>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4D4"/>
            </a:gs>
            <a:gs pos="67000">
              <a:schemeClr val="lt1"/>
            </a:gs>
            <a:gs pos="100000">
              <a:schemeClr val="lt1"/>
            </a:gs>
          </a:gsLst>
          <a:lin ang="3600000" scaled="0"/>
        </a:gra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38" t="296" r="-491" b="94843"/>
          <a:stretch/>
        </p:blipFill>
        <p:spPr>
          <a:xfrm>
            <a:off x="650377" y="0"/>
            <a:ext cx="9255623" cy="208722"/>
          </a:xfrm>
          <a:prstGeom prst="rect">
            <a:avLst/>
          </a:prstGeom>
          <a:noFill/>
          <a:ln>
            <a:noFill/>
          </a:ln>
        </p:spPr>
      </p:pic>
      <p:pic>
        <p:nvPicPr>
          <p:cNvPr id="85" name="Google Shape;85;p1"/>
          <p:cNvPicPr preferRelativeResize="0"/>
          <p:nvPr/>
        </p:nvPicPr>
        <p:blipFill rotWithShape="1">
          <a:blip r:embed="rId3">
            <a:alphaModFix/>
          </a:blip>
          <a:srcRect l="-138" t="296" r="-491" b="94843"/>
          <a:stretch/>
        </p:blipFill>
        <p:spPr>
          <a:xfrm rot="10800000" flipH="1">
            <a:off x="650377" y="6649278"/>
            <a:ext cx="9255623" cy="208722"/>
          </a:xfrm>
          <a:prstGeom prst="rect">
            <a:avLst/>
          </a:prstGeom>
          <a:noFill/>
          <a:ln>
            <a:noFill/>
          </a:ln>
        </p:spPr>
      </p:pic>
      <p:pic>
        <p:nvPicPr>
          <p:cNvPr id="86" name="Google Shape;86;p1"/>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87" name="Google Shape;87;p1"/>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88" name="Google Shape;88;p1"/>
          <p:cNvPicPr preferRelativeResize="0"/>
          <p:nvPr/>
        </p:nvPicPr>
        <p:blipFill rotWithShape="1">
          <a:blip r:embed="rId4">
            <a:alphaModFix/>
          </a:blip>
          <a:srcRect/>
          <a:stretch/>
        </p:blipFill>
        <p:spPr>
          <a:xfrm>
            <a:off x="274777" y="2661313"/>
            <a:ext cx="4329159" cy="4329159"/>
          </a:xfrm>
          <a:prstGeom prst="rect">
            <a:avLst/>
          </a:prstGeom>
          <a:noFill/>
          <a:ln>
            <a:noFill/>
          </a:ln>
        </p:spPr>
      </p:pic>
      <p:sp>
        <p:nvSpPr>
          <p:cNvPr id="89" name="Google Shape;89;p1"/>
          <p:cNvSpPr txBox="1">
            <a:spLocks noGrp="1"/>
          </p:cNvSpPr>
          <p:nvPr>
            <p:ph type="ctrTitle"/>
          </p:nvPr>
        </p:nvSpPr>
        <p:spPr>
          <a:xfrm>
            <a:off x="1280490" y="2156347"/>
            <a:ext cx="8420100" cy="165137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imes New Roman"/>
              <a:buNone/>
            </a:pPr>
            <a:r>
              <a:rPr lang="ru-RU" sz="4800" dirty="0">
                <a:latin typeface="Times New Roman"/>
                <a:ea typeface="Times New Roman"/>
                <a:cs typeface="Times New Roman"/>
                <a:sym typeface="Times New Roman"/>
              </a:rPr>
              <a:t>Арт – </a:t>
            </a:r>
            <a:r>
              <a:rPr lang="ru-RU" sz="4800" dirty="0" err="1">
                <a:latin typeface="Times New Roman"/>
                <a:ea typeface="Times New Roman"/>
                <a:cs typeface="Times New Roman"/>
                <a:sym typeface="Times New Roman"/>
              </a:rPr>
              <a:t>терапія</a:t>
            </a:r>
            <a:r>
              <a:rPr lang="ru-RU" sz="4800" dirty="0">
                <a:latin typeface="Times New Roman"/>
                <a:ea typeface="Times New Roman"/>
                <a:cs typeface="Times New Roman"/>
                <a:sym typeface="Times New Roman"/>
              </a:rPr>
              <a:t> як </a:t>
            </a:r>
            <a:r>
              <a:rPr lang="ru-RU" sz="4800" dirty="0" err="1">
                <a:latin typeface="Times New Roman"/>
                <a:ea typeface="Times New Roman"/>
                <a:cs typeface="Times New Roman"/>
                <a:sym typeface="Times New Roman"/>
              </a:rPr>
              <a:t>інструмент</a:t>
            </a:r>
            <a:br>
              <a:rPr lang="ru-RU" sz="4800" dirty="0">
                <a:latin typeface="Times New Roman"/>
                <a:ea typeface="Times New Roman"/>
                <a:cs typeface="Times New Roman"/>
                <a:sym typeface="Times New Roman"/>
              </a:rPr>
            </a:br>
            <a:r>
              <a:rPr lang="ru-RU" sz="4800" dirty="0" err="1">
                <a:latin typeface="Times New Roman"/>
                <a:ea typeface="Times New Roman"/>
                <a:cs typeface="Times New Roman"/>
                <a:sym typeface="Times New Roman"/>
              </a:rPr>
              <a:t>психологічної</a:t>
            </a:r>
            <a:r>
              <a:rPr lang="ru-RU" sz="4800" dirty="0">
                <a:latin typeface="Times New Roman"/>
                <a:ea typeface="Times New Roman"/>
                <a:cs typeface="Times New Roman"/>
                <a:sym typeface="Times New Roman"/>
              </a:rPr>
              <a:t> </a:t>
            </a:r>
            <a:r>
              <a:rPr lang="ru-RU" sz="4800" dirty="0" err="1">
                <a:latin typeface="Times New Roman"/>
                <a:ea typeface="Times New Roman"/>
                <a:cs typeface="Times New Roman"/>
                <a:sym typeface="Times New Roman"/>
              </a:rPr>
              <a:t>самопідтримки</a:t>
            </a:r>
            <a:r>
              <a:rPr lang="ru-RU" sz="4800" dirty="0">
                <a:latin typeface="Times New Roman"/>
                <a:ea typeface="Times New Roman"/>
                <a:cs typeface="Times New Roman"/>
                <a:sym typeface="Times New Roman"/>
              </a:rPr>
              <a:t> </a:t>
            </a:r>
            <a:br>
              <a:rPr lang="ru-RU" sz="4800" dirty="0">
                <a:latin typeface="Times New Roman"/>
                <a:ea typeface="Times New Roman"/>
                <a:cs typeface="Times New Roman"/>
                <a:sym typeface="Times New Roman"/>
              </a:rPr>
            </a:br>
            <a:r>
              <a:rPr lang="ru-RU" sz="4800" dirty="0">
                <a:latin typeface="Times New Roman"/>
                <a:ea typeface="Times New Roman"/>
                <a:cs typeface="Times New Roman"/>
                <a:sym typeface="Times New Roman"/>
              </a:rPr>
              <a:t>у </a:t>
            </a:r>
            <a:r>
              <a:rPr lang="ru-RU" sz="4800" dirty="0" err="1">
                <a:latin typeface="Times New Roman"/>
                <a:ea typeface="Times New Roman"/>
                <a:cs typeface="Times New Roman"/>
                <a:sym typeface="Times New Roman"/>
              </a:rPr>
              <a:t>ситуації</a:t>
            </a:r>
            <a:r>
              <a:rPr lang="ru-RU" sz="4800" dirty="0">
                <a:latin typeface="Times New Roman"/>
                <a:ea typeface="Times New Roman"/>
                <a:cs typeface="Times New Roman"/>
                <a:sym typeface="Times New Roman"/>
              </a:rPr>
              <a:t> </a:t>
            </a:r>
            <a:r>
              <a:rPr lang="ru-RU" sz="4800" dirty="0" err="1">
                <a:latin typeface="Times New Roman"/>
                <a:ea typeface="Times New Roman"/>
                <a:cs typeface="Times New Roman"/>
                <a:sym typeface="Times New Roman"/>
              </a:rPr>
              <a:t>стресу</a:t>
            </a:r>
            <a:br>
              <a:rPr lang="ru-RU" sz="4800" dirty="0">
                <a:latin typeface="Times New Roman"/>
                <a:ea typeface="Times New Roman"/>
                <a:cs typeface="Times New Roman"/>
                <a:sym typeface="Times New Roman"/>
              </a:rPr>
            </a:br>
            <a:r>
              <a:rPr lang="ru-RU" sz="4800" dirty="0">
                <a:latin typeface="Times New Roman"/>
                <a:ea typeface="Times New Roman"/>
                <a:cs typeface="Times New Roman"/>
                <a:sym typeface="Times New Roman"/>
              </a:rPr>
              <a:t>в </a:t>
            </a:r>
            <a:r>
              <a:rPr lang="ru-RU" sz="4800" dirty="0" err="1">
                <a:latin typeface="Times New Roman"/>
                <a:ea typeface="Times New Roman"/>
                <a:cs typeface="Times New Roman"/>
                <a:sym typeface="Times New Roman"/>
              </a:rPr>
              <a:t>учасників</a:t>
            </a:r>
            <a:r>
              <a:rPr lang="ru-RU" sz="4800" dirty="0">
                <a:latin typeface="Times New Roman"/>
                <a:ea typeface="Times New Roman"/>
                <a:cs typeface="Times New Roman"/>
                <a:sym typeface="Times New Roman"/>
              </a:rPr>
              <a:t> </a:t>
            </a:r>
            <a:r>
              <a:rPr lang="ru-RU" sz="4800" dirty="0" err="1">
                <a:latin typeface="Times New Roman"/>
                <a:ea typeface="Times New Roman"/>
                <a:cs typeface="Times New Roman"/>
                <a:sym typeface="Times New Roman"/>
              </a:rPr>
              <a:t>освітнього</a:t>
            </a:r>
            <a:r>
              <a:rPr lang="ru-RU" sz="4800" dirty="0">
                <a:latin typeface="Times New Roman"/>
                <a:ea typeface="Times New Roman"/>
                <a:cs typeface="Times New Roman"/>
                <a:sym typeface="Times New Roman"/>
              </a:rPr>
              <a:t> </a:t>
            </a:r>
            <a:r>
              <a:rPr lang="ru-RU" sz="4800" dirty="0" err="1">
                <a:latin typeface="Times New Roman"/>
                <a:ea typeface="Times New Roman"/>
                <a:cs typeface="Times New Roman"/>
                <a:sym typeface="Times New Roman"/>
              </a:rPr>
              <a:t>процесу</a:t>
            </a:r>
            <a:endParaRPr sz="4800" dirty="0">
              <a:latin typeface="Times New Roman"/>
              <a:ea typeface="Times New Roman"/>
              <a:cs typeface="Times New Roman"/>
              <a:sym typeface="Times New Roman"/>
            </a:endParaRPr>
          </a:p>
        </p:txBody>
      </p:sp>
      <p:sp>
        <p:nvSpPr>
          <p:cNvPr id="90" name="Google Shape;90;p1"/>
          <p:cNvSpPr txBox="1">
            <a:spLocks noGrp="1"/>
          </p:cNvSpPr>
          <p:nvPr>
            <p:ph type="subTitle" idx="1"/>
          </p:nvPr>
        </p:nvSpPr>
        <p:spPr>
          <a:xfrm>
            <a:off x="4716561" y="4783979"/>
            <a:ext cx="5189439"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ru-RU">
                <a:latin typeface="Times New Roman"/>
                <a:ea typeface="Times New Roman"/>
                <a:cs typeface="Times New Roman"/>
                <a:sym typeface="Times New Roman"/>
              </a:rPr>
              <a:t>Підготувала: практичний психолог</a:t>
            </a:r>
            <a:endParaRPr/>
          </a:p>
          <a:p>
            <a:pPr marL="0" lvl="0" indent="0" algn="ctr" rtl="0">
              <a:lnSpc>
                <a:spcPct val="90000"/>
              </a:lnSpc>
              <a:spcBef>
                <a:spcPts val="1000"/>
              </a:spcBef>
              <a:spcAft>
                <a:spcPts val="0"/>
              </a:spcAft>
              <a:buClr>
                <a:schemeClr val="dk1"/>
              </a:buClr>
              <a:buSzPts val="2400"/>
              <a:buNone/>
            </a:pPr>
            <a:r>
              <a:rPr lang="ru-RU">
                <a:latin typeface="Times New Roman"/>
                <a:ea typeface="Times New Roman"/>
                <a:cs typeface="Times New Roman"/>
                <a:sym typeface="Times New Roman"/>
              </a:rPr>
              <a:t>КЗ: «Вінницький ліцей № 9»</a:t>
            </a:r>
            <a:endParaRPr/>
          </a:p>
          <a:p>
            <a:pPr marL="0" lvl="0" indent="0" algn="ctr" rtl="0">
              <a:lnSpc>
                <a:spcPct val="90000"/>
              </a:lnSpc>
              <a:spcBef>
                <a:spcPts val="1000"/>
              </a:spcBef>
              <a:spcAft>
                <a:spcPts val="0"/>
              </a:spcAft>
              <a:buClr>
                <a:schemeClr val="dk1"/>
              </a:buClr>
              <a:buSzPts val="2400"/>
              <a:buNone/>
            </a:pPr>
            <a:r>
              <a:rPr lang="ru-RU">
                <a:latin typeface="Times New Roman"/>
                <a:ea typeface="Times New Roman"/>
                <a:cs typeface="Times New Roman"/>
                <a:sym typeface="Times New Roman"/>
              </a:rPr>
              <a:t>Фурман  Віта Вікторівна</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66" name="Google Shape;166;p9"/>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67" name="Google Shape;167;p9"/>
          <p:cNvPicPr preferRelativeResize="0"/>
          <p:nvPr/>
        </p:nvPicPr>
        <p:blipFill rotWithShape="1">
          <a:blip r:embed="rId4">
            <a:alphaModFix/>
          </a:blip>
          <a:srcRect/>
          <a:stretch/>
        </p:blipFill>
        <p:spPr>
          <a:xfrm>
            <a:off x="1392072" y="300252"/>
            <a:ext cx="8308518" cy="6557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0"/>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73" name="Google Shape;173;p10"/>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74" name="Google Shape;174;p10"/>
          <p:cNvPicPr preferRelativeResize="0"/>
          <p:nvPr/>
        </p:nvPicPr>
        <p:blipFill rotWithShape="1">
          <a:blip r:embed="rId4">
            <a:alphaModFix/>
          </a:blip>
          <a:srcRect b="6911"/>
          <a:stretch/>
        </p:blipFill>
        <p:spPr>
          <a:xfrm>
            <a:off x="1351129" y="655090"/>
            <a:ext cx="8278646" cy="62029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80" name="Google Shape;180;p11"/>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81" name="Google Shape;181;p11"/>
          <p:cNvPicPr preferRelativeResize="0"/>
          <p:nvPr/>
        </p:nvPicPr>
        <p:blipFill rotWithShape="1">
          <a:blip r:embed="rId4">
            <a:alphaModFix/>
          </a:blip>
          <a:srcRect/>
          <a:stretch/>
        </p:blipFill>
        <p:spPr>
          <a:xfrm>
            <a:off x="1409996" y="0"/>
            <a:ext cx="8132928"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2"/>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87" name="Google Shape;187;p12"/>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88" name="Google Shape;188;p12"/>
          <p:cNvPicPr preferRelativeResize="0"/>
          <p:nvPr/>
        </p:nvPicPr>
        <p:blipFill rotWithShape="1">
          <a:blip r:embed="rId4">
            <a:alphaModFix/>
          </a:blip>
          <a:srcRect/>
          <a:stretch/>
        </p:blipFill>
        <p:spPr>
          <a:xfrm>
            <a:off x="1381124" y="-1"/>
            <a:ext cx="8181975"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3"/>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94" name="Google Shape;194;p13"/>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95" name="Google Shape;195;p13"/>
          <p:cNvPicPr preferRelativeResize="0"/>
          <p:nvPr/>
        </p:nvPicPr>
        <p:blipFill rotWithShape="1">
          <a:blip r:embed="rId4">
            <a:alphaModFix/>
          </a:blip>
          <a:srcRect/>
          <a:stretch/>
        </p:blipFill>
        <p:spPr>
          <a:xfrm>
            <a:off x="1252331" y="532263"/>
            <a:ext cx="8448259" cy="63257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4"/>
          <p:cNvPicPr preferRelativeResize="0"/>
          <p:nvPr/>
        </p:nvPicPr>
        <p:blipFill rotWithShape="1">
          <a:blip r:embed="rId3">
            <a:alphaModFix/>
          </a:blip>
          <a:srcRect t="67461" r="25437" b="1299"/>
          <a:stretch/>
        </p:blipFill>
        <p:spPr>
          <a:xfrm rot="-5400000" flipH="1">
            <a:off x="-2818167" y="2766988"/>
            <a:ext cx="6858000" cy="1221665"/>
          </a:xfrm>
          <a:prstGeom prst="rect">
            <a:avLst/>
          </a:prstGeom>
          <a:noFill/>
          <a:ln>
            <a:noFill/>
          </a:ln>
        </p:spPr>
      </p:pic>
      <p:pic>
        <p:nvPicPr>
          <p:cNvPr id="201" name="Google Shape;201;p14"/>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sp>
        <p:nvSpPr>
          <p:cNvPr id="202" name="Google Shape;202;p14"/>
          <p:cNvSpPr txBox="1">
            <a:spLocks noGrp="1"/>
          </p:cNvSpPr>
          <p:nvPr>
            <p:ph type="title"/>
          </p:nvPr>
        </p:nvSpPr>
        <p:spPr>
          <a:xfrm>
            <a:off x="1583140" y="146763"/>
            <a:ext cx="7737357" cy="11361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a:t>Мандалотерапія </a:t>
            </a:r>
            <a:endParaRPr/>
          </a:p>
        </p:txBody>
      </p:sp>
      <p:sp>
        <p:nvSpPr>
          <p:cNvPr id="203" name="Google Shape;203;p14"/>
          <p:cNvSpPr txBox="1">
            <a:spLocks noGrp="1"/>
          </p:cNvSpPr>
          <p:nvPr>
            <p:ph type="body" idx="1"/>
          </p:nvPr>
        </p:nvSpPr>
        <p:spPr>
          <a:xfrm>
            <a:off x="1446662" y="1115942"/>
            <a:ext cx="8134065" cy="471165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99"/>
              </a:buClr>
              <a:buSzPts val="2000"/>
              <a:buFont typeface="Tahoma"/>
              <a:buChar char="❖"/>
            </a:pPr>
            <a:r>
              <a:rPr lang="ru-RU" sz="2400">
                <a:latin typeface="Times New Roman"/>
                <a:ea typeface="Times New Roman"/>
                <a:cs typeface="Times New Roman"/>
                <a:sym typeface="Times New Roman"/>
              </a:rPr>
              <a:t>У перекладі із санскриту означає «КОЛО», «ДИСК». Широко використовується в Індії (індуїзмі, буддизмі).</a:t>
            </a:r>
            <a:endParaRPr/>
          </a:p>
          <a:p>
            <a:pPr marL="0" lvl="0" indent="0" algn="just" rtl="0">
              <a:lnSpc>
                <a:spcPct val="90000"/>
              </a:lnSpc>
              <a:spcBef>
                <a:spcPts val="0"/>
              </a:spcBef>
              <a:spcAft>
                <a:spcPts val="0"/>
              </a:spcAft>
              <a:buClr>
                <a:srgbClr val="000099"/>
              </a:buClr>
              <a:buSzPts val="2000"/>
              <a:buFont typeface="Tahoma"/>
              <a:buChar char="❖"/>
            </a:pPr>
            <a:r>
              <a:rPr lang="ru-RU" sz="2400">
                <a:latin typeface="Times New Roman"/>
                <a:ea typeface="Times New Roman"/>
                <a:cs typeface="Times New Roman"/>
                <a:sym typeface="Times New Roman"/>
              </a:rPr>
              <a:t>Мандала з давніх-давен має духовний сенс символічного відображення світу і психічного здоров'я.</a:t>
            </a:r>
            <a:endParaRPr/>
          </a:p>
          <a:p>
            <a:pPr marL="0" lvl="0" indent="0" algn="just" rtl="0">
              <a:lnSpc>
                <a:spcPct val="90000"/>
              </a:lnSpc>
              <a:spcBef>
                <a:spcPts val="0"/>
              </a:spcBef>
              <a:spcAft>
                <a:spcPts val="0"/>
              </a:spcAft>
              <a:buClr>
                <a:srgbClr val="000099"/>
              </a:buClr>
              <a:buSzPts val="2000"/>
              <a:buFont typeface="Tahoma"/>
              <a:buChar char="❖"/>
            </a:pPr>
            <a:r>
              <a:rPr lang="ru-RU" sz="2400">
                <a:latin typeface="Times New Roman"/>
                <a:ea typeface="Times New Roman"/>
                <a:cs typeface="Times New Roman"/>
                <a:sym typeface="Times New Roman"/>
              </a:rPr>
              <a:t>Кожен малюнок мандали накопичує під час створення позитивну людську енергетику. Деякі називають мандалу «застигла молитва», оскільки здатна виражати внутрішній світ людини на момент малювання.</a:t>
            </a:r>
            <a:endParaRPr/>
          </a:p>
          <a:p>
            <a:pPr marL="0" lvl="0" indent="0" algn="just" rtl="0">
              <a:lnSpc>
                <a:spcPct val="90000"/>
              </a:lnSpc>
              <a:spcBef>
                <a:spcPts val="0"/>
              </a:spcBef>
              <a:spcAft>
                <a:spcPts val="0"/>
              </a:spcAft>
              <a:buClr>
                <a:srgbClr val="000099"/>
              </a:buClr>
              <a:buSzPts val="2000"/>
              <a:buFont typeface="Tahoma"/>
              <a:buChar char="❖"/>
            </a:pPr>
            <a:r>
              <a:rPr lang="ru-RU" sz="2400">
                <a:latin typeface="Times New Roman"/>
                <a:ea typeface="Times New Roman"/>
                <a:cs typeface="Times New Roman"/>
                <a:sym typeface="Times New Roman"/>
              </a:rPr>
              <a:t>Мандалотерапія є одним з різновидів арт-терапії  допомагає краще зрозуміти себе і проникнути в глибини підсвідомості. Один із інструментів зцілення психики та поліпшення емоційного стану,  зняття тривоги  та  сприяє вираженню почуттів.</a:t>
            </a:r>
            <a:endParaRPr/>
          </a:p>
          <a:p>
            <a:pPr marL="0" lvl="0" indent="0" algn="just" rtl="0">
              <a:lnSpc>
                <a:spcPct val="90000"/>
              </a:lnSpc>
              <a:spcBef>
                <a:spcPts val="0"/>
              </a:spcBef>
              <a:spcAft>
                <a:spcPts val="0"/>
              </a:spcAft>
              <a:buClr>
                <a:srgbClr val="000099"/>
              </a:buClr>
              <a:buSzPts val="2000"/>
              <a:buNone/>
            </a:pP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pic>
        <p:nvPicPr>
          <p:cNvPr id="204" name="Google Shape;204;p14" descr="mandala1.jpg"/>
          <p:cNvPicPr preferRelativeResize="0"/>
          <p:nvPr/>
        </p:nvPicPr>
        <p:blipFill rotWithShape="1">
          <a:blip r:embed="rId4">
            <a:alphaModFix/>
          </a:blip>
          <a:srcRect/>
          <a:stretch/>
        </p:blipFill>
        <p:spPr>
          <a:xfrm>
            <a:off x="5063319" y="5182737"/>
            <a:ext cx="1827479" cy="16752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5"/>
          <p:cNvPicPr preferRelativeResize="0"/>
          <p:nvPr/>
        </p:nvPicPr>
        <p:blipFill rotWithShape="1">
          <a:blip r:embed="rId3">
            <a:alphaModFix/>
          </a:blip>
          <a:srcRect t="67461" r="25437" b="1299"/>
          <a:stretch/>
        </p:blipFill>
        <p:spPr>
          <a:xfrm rot="-5400000" flipH="1">
            <a:off x="-2913889" y="2824989"/>
            <a:ext cx="6858000" cy="1208017"/>
          </a:xfrm>
          <a:prstGeom prst="rect">
            <a:avLst/>
          </a:prstGeom>
          <a:noFill/>
          <a:ln>
            <a:noFill/>
          </a:ln>
        </p:spPr>
      </p:pic>
      <p:pic>
        <p:nvPicPr>
          <p:cNvPr id="210" name="Google Shape;210;p15"/>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sp>
        <p:nvSpPr>
          <p:cNvPr id="211" name="Google Shape;211;p15"/>
          <p:cNvSpPr txBox="1">
            <a:spLocks noGrp="1"/>
          </p:cNvSpPr>
          <p:nvPr>
            <p:ph type="title"/>
          </p:nvPr>
        </p:nvSpPr>
        <p:spPr>
          <a:xfrm>
            <a:off x="1201004" y="139046"/>
            <a:ext cx="8105843" cy="11142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ru-RU" dirty="0" err="1">
                <a:latin typeface="Times New Roman"/>
                <a:ea typeface="Times New Roman"/>
                <a:cs typeface="Times New Roman"/>
                <a:sym typeface="Times New Roman"/>
              </a:rPr>
              <a:t>Вправа</a:t>
            </a:r>
            <a:r>
              <a:rPr lang="ru-RU" dirty="0">
                <a:latin typeface="Times New Roman"/>
                <a:ea typeface="Times New Roman"/>
                <a:cs typeface="Times New Roman"/>
                <a:sym typeface="Times New Roman"/>
              </a:rPr>
              <a:t> - загадка</a:t>
            </a:r>
            <a:endParaRPr dirty="0">
              <a:latin typeface="Times New Roman"/>
              <a:ea typeface="Times New Roman"/>
              <a:cs typeface="Times New Roman"/>
              <a:sym typeface="Times New Roman"/>
            </a:endParaRPr>
          </a:p>
        </p:txBody>
      </p:sp>
      <p:sp>
        <p:nvSpPr>
          <p:cNvPr id="212" name="Google Shape;212;p15"/>
          <p:cNvSpPr txBox="1">
            <a:spLocks noGrp="1"/>
          </p:cNvSpPr>
          <p:nvPr>
            <p:ph type="body" idx="1"/>
          </p:nvPr>
        </p:nvSpPr>
        <p:spPr>
          <a:xfrm>
            <a:off x="1269242" y="1253330"/>
            <a:ext cx="7969369"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Char char="•"/>
            </a:pPr>
            <a:r>
              <a:rPr lang="ru-RU">
                <a:latin typeface="Times New Roman"/>
                <a:ea typeface="Times New Roman"/>
                <a:cs typeface="Times New Roman"/>
                <a:sym typeface="Times New Roman"/>
              </a:rPr>
              <a:t>Вона не має ціни. Вона збагачує тих, хто її отримує, не збіднюючи тих, хто її дарує. Вона триває одну мить, пам'ять про неї залишається надовго. Немає таких багатих, які могли б прожити без неї, і немає таких бідних, які не стали б багатшими її милістю. Вона створює щастя в будинку, атмосферу доброзичливості в справах і служить паролем для друзів. Разом із тим її не можна купити, випросити, позичити або вкрасти, бо вона являє собою цінність, яка не принесе ніякої користі, якщо не буде йти від чистого серця</a:t>
            </a:r>
            <a:endParaRPr/>
          </a:p>
        </p:txBody>
      </p:sp>
      <p:pic>
        <p:nvPicPr>
          <p:cNvPr id="213" name="Google Shape;213;p15"/>
          <p:cNvPicPr preferRelativeResize="0"/>
          <p:nvPr/>
        </p:nvPicPr>
        <p:blipFill rotWithShape="1">
          <a:blip r:embed="rId4">
            <a:alphaModFix/>
          </a:blip>
          <a:srcRect/>
          <a:stretch/>
        </p:blipFill>
        <p:spPr>
          <a:xfrm>
            <a:off x="0" y="3428999"/>
            <a:ext cx="3057099" cy="3527945"/>
          </a:xfrm>
          <a:prstGeom prst="rect">
            <a:avLst/>
          </a:prstGeom>
          <a:noFill/>
          <a:ln>
            <a:noFill/>
          </a:ln>
        </p:spPr>
      </p:pic>
      <p:pic>
        <p:nvPicPr>
          <p:cNvPr id="214" name="Google Shape;214;p15" descr="Вопросительный Знак Вопрос Ответ - Бесплатное изображение на ..."/>
          <p:cNvPicPr preferRelativeResize="0"/>
          <p:nvPr/>
        </p:nvPicPr>
        <p:blipFill rotWithShape="1">
          <a:blip r:embed="rId5">
            <a:alphaModFix/>
          </a:blip>
          <a:srcRect/>
          <a:stretch/>
        </p:blipFill>
        <p:spPr>
          <a:xfrm>
            <a:off x="4612152" y="5124736"/>
            <a:ext cx="1880422" cy="17332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6"/>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220" name="Google Shape;220;p16"/>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sp>
        <p:nvSpPr>
          <p:cNvPr id="221" name="Google Shape;221;p16"/>
          <p:cNvSpPr txBox="1">
            <a:spLocks noGrp="1"/>
          </p:cNvSpPr>
          <p:nvPr>
            <p:ph type="title"/>
          </p:nvPr>
        </p:nvSpPr>
        <p:spPr>
          <a:xfrm>
            <a:off x="1610436" y="142876"/>
            <a:ext cx="7614527" cy="13525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ru-RU" b="1" dirty="0">
                <a:latin typeface="Times New Roman"/>
                <a:ea typeface="Times New Roman"/>
                <a:cs typeface="Times New Roman"/>
                <a:sym typeface="Times New Roman"/>
              </a:rPr>
              <a:t>«</a:t>
            </a:r>
            <a:r>
              <a:rPr lang="ru-RU" b="1" dirty="0" err="1">
                <a:latin typeface="Times New Roman"/>
                <a:ea typeface="Times New Roman"/>
                <a:cs typeface="Times New Roman"/>
                <a:sym typeface="Times New Roman"/>
              </a:rPr>
              <a:t>Розкладаємо</a:t>
            </a:r>
            <a:r>
              <a:rPr lang="ru-RU" b="1" dirty="0">
                <a:latin typeface="Times New Roman"/>
                <a:ea typeface="Times New Roman"/>
                <a:cs typeface="Times New Roman"/>
                <a:sym typeface="Times New Roman"/>
              </a:rPr>
              <a:t> по </a:t>
            </a:r>
            <a:r>
              <a:rPr lang="ru-RU" b="1" dirty="0" err="1">
                <a:latin typeface="Times New Roman"/>
                <a:ea typeface="Times New Roman"/>
                <a:cs typeface="Times New Roman"/>
                <a:sym typeface="Times New Roman"/>
              </a:rPr>
              <a:t>поличках</a:t>
            </a:r>
            <a:r>
              <a:rPr lang="ru-RU" b="1"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
        <p:nvSpPr>
          <p:cNvPr id="222" name="Google Shape;222;p16"/>
          <p:cNvSpPr txBox="1">
            <a:spLocks noGrp="1"/>
          </p:cNvSpPr>
          <p:nvPr>
            <p:ph type="body" idx="1"/>
          </p:nvPr>
        </p:nvSpPr>
        <p:spPr>
          <a:xfrm>
            <a:off x="1501254" y="1219201"/>
            <a:ext cx="7723709" cy="44577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ru-RU" dirty="0">
                <a:latin typeface="Times New Roman"/>
                <a:ea typeface="Times New Roman"/>
                <a:cs typeface="Times New Roman"/>
                <a:sym typeface="Times New Roman"/>
              </a:rPr>
              <a:t>На </a:t>
            </a:r>
            <a:r>
              <a:rPr lang="ru-RU" dirty="0" err="1">
                <a:latin typeface="Times New Roman"/>
                <a:ea typeface="Times New Roman"/>
                <a:cs typeface="Times New Roman"/>
                <a:sym typeface="Times New Roman"/>
              </a:rPr>
              <a:t>намистинах</a:t>
            </a:r>
            <a:r>
              <a:rPr lang="ru-RU" dirty="0">
                <a:latin typeface="Times New Roman"/>
                <a:ea typeface="Times New Roman"/>
                <a:cs typeface="Times New Roman"/>
                <a:sym typeface="Times New Roman"/>
              </a:rPr>
              <a:t> </a:t>
            </a:r>
            <a:r>
              <a:rPr lang="ru-RU" b="1" dirty="0" err="1">
                <a:solidFill>
                  <a:schemeClr val="accent2">
                    <a:lumMod val="75000"/>
                  </a:schemeClr>
                </a:solidFill>
                <a:latin typeface="Times New Roman"/>
                <a:ea typeface="Times New Roman"/>
                <a:cs typeface="Times New Roman"/>
                <a:sym typeface="Times New Roman"/>
              </a:rPr>
              <a:t>першої</a:t>
            </a:r>
            <a:r>
              <a:rPr lang="ru-RU" b="1" dirty="0">
                <a:solidFill>
                  <a:schemeClr val="accent2">
                    <a:lumMod val="75000"/>
                  </a:schemeClr>
                </a:solidFill>
                <a:latin typeface="Times New Roman"/>
                <a:ea typeface="Times New Roman"/>
                <a:cs typeface="Times New Roman"/>
                <a:sym typeface="Times New Roman"/>
              </a:rPr>
              <a:t> нитки </a:t>
            </a:r>
            <a:r>
              <a:rPr lang="ru-RU" dirty="0" err="1">
                <a:latin typeface="Times New Roman"/>
                <a:ea typeface="Times New Roman"/>
                <a:cs typeface="Times New Roman"/>
                <a:sym typeface="Times New Roman"/>
              </a:rPr>
              <a:t>виписати</a:t>
            </a:r>
            <a:r>
              <a:rPr lang="ru-RU" dirty="0">
                <a:latin typeface="Times New Roman"/>
                <a:ea typeface="Times New Roman"/>
                <a:cs typeface="Times New Roman"/>
                <a:sym typeface="Times New Roman"/>
              </a:rPr>
              <a:t> 5  речей, </a:t>
            </a:r>
            <a:r>
              <a:rPr lang="ru-RU" dirty="0" err="1">
                <a:latin typeface="Times New Roman"/>
                <a:ea typeface="Times New Roman"/>
                <a:cs typeface="Times New Roman"/>
                <a:sym typeface="Times New Roman"/>
              </a:rPr>
              <a:t>які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найбільше</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турбують</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Конкретизувати</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їх</a:t>
            </a:r>
            <a:r>
              <a:rPr lang="ru-RU" dirty="0">
                <a:latin typeface="Times New Roman"/>
                <a:ea typeface="Times New Roman"/>
                <a:cs typeface="Times New Roman"/>
                <a:sym typeface="Times New Roman"/>
              </a:rPr>
              <a:t>.</a:t>
            </a:r>
            <a:endParaRPr dirty="0"/>
          </a:p>
          <a:p>
            <a:pPr marL="228600" lvl="0" indent="-228600" algn="just"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Подумки</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відповісти</a:t>
            </a:r>
            <a:r>
              <a:rPr lang="ru-RU" dirty="0">
                <a:latin typeface="Times New Roman"/>
                <a:ea typeface="Times New Roman"/>
                <a:cs typeface="Times New Roman"/>
                <a:sym typeface="Times New Roman"/>
              </a:rPr>
              <a:t> на </a:t>
            </a:r>
            <a:r>
              <a:rPr lang="ru-RU" dirty="0" err="1">
                <a:latin typeface="Times New Roman"/>
                <a:ea typeface="Times New Roman"/>
                <a:cs typeface="Times New Roman"/>
                <a:sym typeface="Times New Roman"/>
              </a:rPr>
              <a:t>запитання</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Які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мої</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фізичні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відчуття</a:t>
            </a:r>
            <a:r>
              <a:rPr lang="ru-RU" dirty="0">
                <a:latin typeface="Times New Roman"/>
                <a:ea typeface="Times New Roman"/>
                <a:cs typeface="Times New Roman"/>
                <a:sym typeface="Times New Roman"/>
              </a:rPr>
              <a:t> у </a:t>
            </a:r>
            <a:r>
              <a:rPr lang="ru-RU" dirty="0" err="1">
                <a:latin typeface="Times New Roman"/>
                <a:ea typeface="Times New Roman"/>
                <a:cs typeface="Times New Roman"/>
                <a:sym typeface="Times New Roman"/>
              </a:rPr>
              <a:t>цей</a:t>
            </a:r>
            <a:r>
              <a:rPr lang="ru-RU" dirty="0">
                <a:latin typeface="Times New Roman"/>
                <a:ea typeface="Times New Roman"/>
                <a:cs typeface="Times New Roman"/>
                <a:sym typeface="Times New Roman"/>
              </a:rPr>
              <a:t> момент?»</a:t>
            </a:r>
            <a:endParaRPr dirty="0"/>
          </a:p>
          <a:p>
            <a:pPr marL="228600" lvl="0" indent="-228600" algn="just" rtl="0">
              <a:lnSpc>
                <a:spcPct val="90000"/>
              </a:lnSpc>
              <a:spcBef>
                <a:spcPts val="1000"/>
              </a:spcBef>
              <a:spcAft>
                <a:spcPts val="0"/>
              </a:spcAft>
              <a:buClr>
                <a:schemeClr val="dk1"/>
              </a:buClr>
              <a:buSzPts val="2800"/>
              <a:buChar char="•"/>
            </a:pP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Які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конкретні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емоції</a:t>
            </a:r>
            <a:r>
              <a:rPr lang="ru-RU" dirty="0">
                <a:latin typeface="Times New Roman"/>
                <a:ea typeface="Times New Roman"/>
                <a:cs typeface="Times New Roman"/>
                <a:sym typeface="Times New Roman"/>
              </a:rPr>
              <a:t> я </a:t>
            </a:r>
            <a:r>
              <a:rPr lang="ru-RU" dirty="0" err="1">
                <a:latin typeface="Times New Roman"/>
                <a:ea typeface="Times New Roman"/>
                <a:cs typeface="Times New Roman"/>
                <a:sym typeface="Times New Roman"/>
              </a:rPr>
              <a:t>відчуваю</a:t>
            </a:r>
            <a:r>
              <a:rPr lang="ru-RU" dirty="0">
                <a:latin typeface="Times New Roman"/>
                <a:ea typeface="Times New Roman"/>
                <a:cs typeface="Times New Roman"/>
                <a:sym typeface="Times New Roman"/>
              </a:rPr>
              <a:t> у </a:t>
            </a:r>
            <a:r>
              <a:rPr lang="ru-RU" dirty="0" err="1">
                <a:latin typeface="Times New Roman"/>
                <a:ea typeface="Times New Roman"/>
                <a:cs typeface="Times New Roman"/>
                <a:sym typeface="Times New Roman"/>
              </a:rPr>
              <a:t>цей</a:t>
            </a:r>
            <a:r>
              <a:rPr lang="ru-RU" dirty="0">
                <a:latin typeface="Times New Roman"/>
                <a:ea typeface="Times New Roman"/>
                <a:cs typeface="Times New Roman"/>
                <a:sym typeface="Times New Roman"/>
              </a:rPr>
              <a:t> момент?». «</a:t>
            </a:r>
            <a:r>
              <a:rPr lang="ru-RU" dirty="0" err="1">
                <a:latin typeface="Times New Roman"/>
                <a:ea typeface="Times New Roman"/>
                <a:cs typeface="Times New Roman"/>
                <a:sym typeface="Times New Roman"/>
              </a:rPr>
              <a:t>Чому</a:t>
            </a:r>
            <a:r>
              <a:rPr lang="ru-RU" dirty="0">
                <a:latin typeface="Times New Roman"/>
                <a:ea typeface="Times New Roman"/>
                <a:cs typeface="Times New Roman"/>
                <a:sym typeface="Times New Roman"/>
              </a:rPr>
              <a:t> я </a:t>
            </a:r>
            <a:r>
              <a:rPr lang="ru-RU" dirty="0" err="1">
                <a:latin typeface="Times New Roman"/>
                <a:ea typeface="Times New Roman"/>
                <a:cs typeface="Times New Roman"/>
                <a:sym typeface="Times New Roman"/>
              </a:rPr>
              <a:t>це</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відчуваю</a:t>
            </a:r>
            <a:r>
              <a:rPr lang="ru-RU" dirty="0">
                <a:latin typeface="Times New Roman"/>
                <a:ea typeface="Times New Roman"/>
                <a:cs typeface="Times New Roman"/>
                <a:sym typeface="Times New Roman"/>
              </a:rPr>
              <a:t>?».</a:t>
            </a:r>
            <a:endParaRPr dirty="0"/>
          </a:p>
          <a:p>
            <a:pPr marL="228600" lvl="0" indent="-228600" algn="just" rtl="0">
              <a:lnSpc>
                <a:spcPct val="90000"/>
              </a:lnSpc>
              <a:spcBef>
                <a:spcPts val="1000"/>
              </a:spcBef>
              <a:spcAft>
                <a:spcPts val="0"/>
              </a:spcAft>
              <a:buClr>
                <a:schemeClr val="dk1"/>
              </a:buClr>
              <a:buSzPts val="2800"/>
              <a:buChar char="•"/>
            </a:pPr>
            <a:r>
              <a:rPr lang="ru-RU" dirty="0" err="1">
                <a:latin typeface="Times New Roman"/>
                <a:ea typeface="Times New Roman"/>
                <a:cs typeface="Times New Roman"/>
                <a:sym typeface="Times New Roman"/>
              </a:rPr>
              <a:t>Прописати</a:t>
            </a:r>
            <a:r>
              <a:rPr lang="ru-RU" dirty="0">
                <a:latin typeface="Times New Roman"/>
                <a:ea typeface="Times New Roman"/>
                <a:cs typeface="Times New Roman"/>
                <a:sym typeface="Times New Roman"/>
              </a:rPr>
              <a:t> на </a:t>
            </a:r>
            <a:r>
              <a:rPr lang="ru-RU" dirty="0" err="1">
                <a:latin typeface="Times New Roman"/>
                <a:ea typeface="Times New Roman"/>
                <a:cs typeface="Times New Roman"/>
                <a:sym typeface="Times New Roman"/>
              </a:rPr>
              <a:t>намистинах</a:t>
            </a:r>
            <a:r>
              <a:rPr lang="ru-RU" dirty="0">
                <a:latin typeface="Times New Roman"/>
                <a:ea typeface="Times New Roman"/>
                <a:cs typeface="Times New Roman"/>
                <a:sym typeface="Times New Roman"/>
              </a:rPr>
              <a:t> </a:t>
            </a:r>
            <a:r>
              <a:rPr lang="ru-RU" b="1" dirty="0" err="1">
                <a:solidFill>
                  <a:srgbClr val="24B224"/>
                </a:solidFill>
                <a:latin typeface="Times New Roman"/>
                <a:ea typeface="Times New Roman"/>
                <a:cs typeface="Times New Roman"/>
                <a:sym typeface="Times New Roman"/>
              </a:rPr>
              <a:t>другої</a:t>
            </a:r>
            <a:r>
              <a:rPr lang="ru-RU" b="1" dirty="0">
                <a:solidFill>
                  <a:srgbClr val="24B224"/>
                </a:solidFill>
                <a:latin typeface="Times New Roman"/>
                <a:ea typeface="Times New Roman"/>
                <a:cs typeface="Times New Roman"/>
                <a:sym typeface="Times New Roman"/>
              </a:rPr>
              <a:t> нитки</a:t>
            </a:r>
            <a:r>
              <a:rPr lang="ru-RU" dirty="0">
                <a:latin typeface="Times New Roman"/>
                <a:ea typeface="Times New Roman"/>
                <a:cs typeface="Times New Roman"/>
                <a:sym typeface="Times New Roman"/>
              </a:rPr>
              <a:t>: «Як я </a:t>
            </a:r>
            <a:r>
              <a:rPr lang="ru-RU" dirty="0" err="1">
                <a:latin typeface="Times New Roman"/>
                <a:ea typeface="Times New Roman"/>
                <a:cs typeface="Times New Roman"/>
                <a:sym typeface="Times New Roman"/>
              </a:rPr>
              <a:t>можу</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собі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допомогти</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або</a:t>
            </a:r>
            <a:r>
              <a:rPr lang="ru-RU" dirty="0">
                <a:latin typeface="Times New Roman"/>
                <a:ea typeface="Times New Roman"/>
                <a:cs typeface="Times New Roman"/>
                <a:sym typeface="Times New Roman"/>
              </a:rPr>
              <a:t> «Як </a:t>
            </a:r>
            <a:r>
              <a:rPr lang="ru-RU" dirty="0" err="1">
                <a:latin typeface="Times New Roman"/>
                <a:ea typeface="Times New Roman"/>
                <a:cs typeface="Times New Roman"/>
                <a:sym typeface="Times New Roman"/>
              </a:rPr>
              <a:t>зробити</a:t>
            </a:r>
            <a:r>
              <a:rPr lang="ru-RU" dirty="0">
                <a:latin typeface="Times New Roman"/>
                <a:ea typeface="Times New Roman"/>
                <a:cs typeface="Times New Roman"/>
                <a:sym typeface="Times New Roman"/>
              </a:rPr>
              <a:t> так, </a:t>
            </a:r>
            <a:r>
              <a:rPr lang="ru-RU" dirty="0" err="1">
                <a:latin typeface="Times New Roman"/>
                <a:ea typeface="Times New Roman"/>
                <a:cs typeface="Times New Roman"/>
                <a:sym typeface="Times New Roman"/>
              </a:rPr>
              <a:t>щоб</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негативні</a:t>
            </a:r>
            <a:r>
              <a:rPr lang="ru-RU" dirty="0">
                <a:latin typeface="Times New Roman"/>
                <a:ea typeface="Times New Roman"/>
                <a:cs typeface="Times New Roman"/>
                <a:sym typeface="Times New Roman"/>
              </a:rPr>
              <a:t> </a:t>
            </a:r>
            <a:r>
              <a:rPr lang="ru-RU" dirty="0" err="1">
                <a:latin typeface="Times New Roman"/>
                <a:ea typeface="Times New Roman"/>
                <a:cs typeface="Times New Roman"/>
                <a:sym typeface="Times New Roman"/>
              </a:rPr>
              <a:t>емоції</a:t>
            </a:r>
            <a:r>
              <a:rPr lang="ru-RU" dirty="0">
                <a:latin typeface="Times New Roman"/>
                <a:ea typeface="Times New Roman"/>
                <a:cs typeface="Times New Roman"/>
                <a:sym typeface="Times New Roman"/>
              </a:rPr>
              <a:t> не </a:t>
            </a:r>
            <a:r>
              <a:rPr lang="ru-RU" dirty="0" err="1">
                <a:latin typeface="Times New Roman"/>
                <a:ea typeface="Times New Roman"/>
                <a:cs typeface="Times New Roman"/>
                <a:sym typeface="Times New Roman"/>
              </a:rPr>
              <a:t>повторювались</a:t>
            </a:r>
            <a:r>
              <a:rPr lang="ru-RU" dirty="0">
                <a:latin typeface="Times New Roman"/>
                <a:ea typeface="Times New Roman"/>
                <a:cs typeface="Times New Roman"/>
                <a:sym typeface="Times New Roman"/>
              </a:rPr>
              <a:t>?».</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p:cNvPicPr preferRelativeResize="0"/>
          <p:nvPr/>
        </p:nvPicPr>
        <p:blipFill rotWithShape="1">
          <a:blip r:embed="rId3">
            <a:alphaModFix/>
          </a:blip>
          <a:srcRect l="3662" r="5773"/>
          <a:stretch/>
        </p:blipFill>
        <p:spPr>
          <a:xfrm>
            <a:off x="0" y="996287"/>
            <a:ext cx="9906000" cy="6042986"/>
          </a:xfrm>
          <a:prstGeom prst="rect">
            <a:avLst/>
          </a:prstGeom>
          <a:noFill/>
          <a:ln>
            <a:noFill/>
          </a:ln>
        </p:spPr>
      </p:pic>
      <p:sp>
        <p:nvSpPr>
          <p:cNvPr id="228" name="Google Shape;228;p17"/>
          <p:cNvSpPr txBox="1">
            <a:spLocks noGrp="1"/>
          </p:cNvSpPr>
          <p:nvPr>
            <p:ph type="title"/>
          </p:nvPr>
        </p:nvSpPr>
        <p:spPr>
          <a:xfrm>
            <a:off x="681037" y="242298"/>
            <a:ext cx="8543925" cy="713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a:t>Мій острів спокою</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8"/>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234" name="Google Shape;234;p18"/>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235" name="Google Shape;235;p18"/>
          <p:cNvPicPr preferRelativeResize="0"/>
          <p:nvPr/>
        </p:nvPicPr>
        <p:blipFill rotWithShape="1">
          <a:blip r:embed="rId4">
            <a:alphaModFix/>
          </a:blip>
          <a:srcRect/>
          <a:stretch/>
        </p:blipFill>
        <p:spPr>
          <a:xfrm>
            <a:off x="-88899" y="-5575"/>
            <a:ext cx="9994899" cy="686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1341230" y="365128"/>
            <a:ext cx="7883733" cy="9587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a:t>Про арт - терапію</a:t>
            </a:r>
            <a:endParaRPr/>
          </a:p>
        </p:txBody>
      </p:sp>
      <p:sp>
        <p:nvSpPr>
          <p:cNvPr id="96" name="Google Shape;96;p2"/>
          <p:cNvSpPr txBox="1">
            <a:spLocks noGrp="1"/>
          </p:cNvSpPr>
          <p:nvPr>
            <p:ph type="body" idx="1"/>
          </p:nvPr>
        </p:nvSpPr>
        <p:spPr>
          <a:xfrm>
            <a:off x="1341230" y="1443487"/>
            <a:ext cx="7901130" cy="4351338"/>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ru-RU" sz="2400">
                <a:latin typeface="Times New Roman"/>
                <a:ea typeface="Times New Roman"/>
                <a:cs typeface="Times New Roman"/>
                <a:sym typeface="Times New Roman"/>
              </a:rPr>
              <a:t>Протягом останнього десятиліття терапія мистецтвом у значній мірі почала здобувати професійний характер, що виявляється у виникненні підготовчих програм і в спробах чіткого визначення цього підходу. </a:t>
            </a:r>
            <a:endParaRPr sz="240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Char char="•"/>
            </a:pPr>
            <a:r>
              <a:rPr lang="ru-RU" sz="2400">
                <a:latin typeface="Times New Roman"/>
                <a:ea typeface="Times New Roman"/>
                <a:cs typeface="Times New Roman"/>
                <a:sym typeface="Times New Roman"/>
              </a:rPr>
              <a:t>Є докази, що використання художньої творчості для вираження почуттів і думок може надавати істотну допомогу у виробленні адекватної поведінки і підвищенні самооцінки . Також є свідчення, що мистецтво має й освітню цінність при розвитку когнітивних </a:t>
            </a:r>
            <a:r>
              <a:rPr lang="ru-RU" sz="2400" cap="small">
                <a:latin typeface="Times New Roman"/>
                <a:ea typeface="Times New Roman"/>
                <a:cs typeface="Times New Roman"/>
                <a:sym typeface="Times New Roman"/>
              </a:rPr>
              <a:t>і </a:t>
            </a:r>
            <a:r>
              <a:rPr lang="ru-RU" sz="2400">
                <a:latin typeface="Times New Roman"/>
                <a:ea typeface="Times New Roman"/>
                <a:cs typeface="Times New Roman"/>
                <a:sym typeface="Times New Roman"/>
              </a:rPr>
              <a:t>творчих умінь.</a:t>
            </a:r>
            <a:endParaRPr/>
          </a:p>
        </p:txBody>
      </p:sp>
      <p:pic>
        <p:nvPicPr>
          <p:cNvPr id="97" name="Google Shape;97;p2"/>
          <p:cNvPicPr preferRelativeResize="0"/>
          <p:nvPr/>
        </p:nvPicPr>
        <p:blipFill rotWithShape="1">
          <a:blip r:embed="rId3">
            <a:alphaModFix/>
          </a:blip>
          <a:srcRect t="67461" r="25437" b="1299"/>
          <a:stretch/>
        </p:blipFill>
        <p:spPr>
          <a:xfrm rot="-5400000" flipH="1">
            <a:off x="-2758385" y="2758384"/>
            <a:ext cx="6858000" cy="1341229"/>
          </a:xfrm>
          <a:prstGeom prst="rect">
            <a:avLst/>
          </a:prstGeom>
          <a:noFill/>
          <a:ln>
            <a:noFill/>
          </a:ln>
        </p:spPr>
      </p:pic>
      <p:sp>
        <p:nvSpPr>
          <p:cNvPr id="98" name="Google Shape;98;p2" descr="Психонавігатор. АРТ-терапія для батьків | Діти в місті Україна"/>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9" name="Google Shape;99;p2" descr="Психонавігатор. АРТ-терапія для батьків | Діти в місті Україна"/>
          <p:cNvPicPr preferRelativeResize="0"/>
          <p:nvPr/>
        </p:nvPicPr>
        <p:blipFill rotWithShape="1">
          <a:blip r:embed="rId4">
            <a:alphaModFix/>
          </a:blip>
          <a:srcRect/>
          <a:stretch/>
        </p:blipFill>
        <p:spPr>
          <a:xfrm>
            <a:off x="5860340" y="4662296"/>
            <a:ext cx="4045660" cy="21957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9"/>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241" name="Google Shape;241;p19"/>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2056" name="Picture 8">
            <a:extLst>
              <a:ext uri="{FF2B5EF4-FFF2-40B4-BE49-F238E27FC236}">
                <a16:creationId xmlns:a16="http://schemas.microsoft.com/office/drawing/2014/main" id="{9D4DD626-BBE6-4D00-A64C-62A9BC2491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584"/>
          <a:stretch/>
        </p:blipFill>
        <p:spPr bwMode="auto">
          <a:xfrm>
            <a:off x="1252331" y="-1"/>
            <a:ext cx="8448259"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27"/>
          <p:cNvPicPr preferRelativeResize="0"/>
          <p:nvPr/>
        </p:nvPicPr>
        <p:blipFill rotWithShape="1">
          <a:blip r:embed="rId3">
            <a:alphaModFix/>
          </a:blip>
          <a:srcRect r="25437" b="95216"/>
          <a:stretch/>
        </p:blipFill>
        <p:spPr>
          <a:xfrm rot="-5400000" flipH="1">
            <a:off x="-3376028" y="3326294"/>
            <a:ext cx="6858000" cy="205409"/>
          </a:xfrm>
          <a:prstGeom prst="rect">
            <a:avLst/>
          </a:prstGeom>
          <a:noFill/>
          <a:ln>
            <a:noFill/>
          </a:ln>
        </p:spPr>
      </p:pic>
      <p:pic>
        <p:nvPicPr>
          <p:cNvPr id="289" name="Google Shape;289;p27"/>
          <p:cNvPicPr preferRelativeResize="0"/>
          <p:nvPr/>
        </p:nvPicPr>
        <p:blipFill rotWithShape="1">
          <a:blip r:embed="rId3">
            <a:alphaModFix/>
          </a:blip>
          <a:srcRect l="1988" t="67461" r="25439" b="1299"/>
          <a:stretch/>
        </p:blipFill>
        <p:spPr>
          <a:xfrm flipH="1">
            <a:off x="-2" y="0"/>
            <a:ext cx="6675122" cy="1341229"/>
          </a:xfrm>
          <a:prstGeom prst="rect">
            <a:avLst/>
          </a:prstGeom>
          <a:noFill/>
          <a:ln>
            <a:noFill/>
          </a:ln>
        </p:spPr>
      </p:pic>
      <p:pic>
        <p:nvPicPr>
          <p:cNvPr id="290" name="Google Shape;290;p27"/>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291" name="Google Shape;291;p27"/>
          <p:cNvPicPr preferRelativeResize="0"/>
          <p:nvPr/>
        </p:nvPicPr>
        <p:blipFill rotWithShape="1">
          <a:blip r:embed="rId3">
            <a:alphaModFix/>
          </a:blip>
          <a:srcRect l="36757" t="67461" r="28656" b="1299"/>
          <a:stretch/>
        </p:blipFill>
        <p:spPr>
          <a:xfrm flipH="1">
            <a:off x="6675120" y="1"/>
            <a:ext cx="3181149" cy="1341229"/>
          </a:xfrm>
          <a:prstGeom prst="rect">
            <a:avLst/>
          </a:prstGeom>
          <a:noFill/>
          <a:ln>
            <a:noFill/>
          </a:ln>
        </p:spPr>
      </p:pic>
      <p:pic>
        <p:nvPicPr>
          <p:cNvPr id="292" name="Google Shape;292;p27"/>
          <p:cNvPicPr preferRelativeResize="0"/>
          <p:nvPr/>
        </p:nvPicPr>
        <p:blipFill rotWithShape="1">
          <a:blip r:embed="rId3">
            <a:alphaModFix/>
          </a:blip>
          <a:srcRect r="-8685" b="94900"/>
          <a:stretch/>
        </p:blipFill>
        <p:spPr>
          <a:xfrm rot="10800000">
            <a:off x="-653349" y="6713461"/>
            <a:ext cx="10456644" cy="229069"/>
          </a:xfrm>
          <a:prstGeom prst="rect">
            <a:avLst/>
          </a:prstGeom>
          <a:noFill/>
          <a:ln>
            <a:noFill/>
          </a:ln>
        </p:spPr>
      </p:pic>
      <p:pic>
        <p:nvPicPr>
          <p:cNvPr id="293" name="Google Shape;293;p27"/>
          <p:cNvPicPr preferRelativeResize="0"/>
          <p:nvPr/>
        </p:nvPicPr>
        <p:blipFill rotWithShape="1">
          <a:blip r:embed="rId4">
            <a:alphaModFix/>
          </a:blip>
          <a:srcRect/>
          <a:stretch/>
        </p:blipFill>
        <p:spPr>
          <a:xfrm>
            <a:off x="-210644" y="2703274"/>
            <a:ext cx="4400061" cy="4400061"/>
          </a:xfrm>
          <a:prstGeom prst="rect">
            <a:avLst/>
          </a:prstGeom>
          <a:noFill/>
          <a:ln>
            <a:noFill/>
          </a:ln>
        </p:spPr>
      </p:pic>
      <p:pic>
        <p:nvPicPr>
          <p:cNvPr id="4098" name="Picture 2" descr="Арт-терапія допомагає дітям віднайти психологічну рівновагу.">
            <a:extLst>
              <a:ext uri="{FF2B5EF4-FFF2-40B4-BE49-F238E27FC236}">
                <a16:creationId xmlns:a16="http://schemas.microsoft.com/office/drawing/2014/main" id="{7758D9F0-291E-4C18-ACEE-647191851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726" y="2897973"/>
            <a:ext cx="4743450" cy="32677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FC741873-B05D-4A53-973D-84559CBFD822}"/>
              </a:ext>
            </a:extLst>
          </p:cNvPr>
          <p:cNvSpPr>
            <a:spLocks noGrp="1"/>
          </p:cNvSpPr>
          <p:nvPr>
            <p:ph type="title"/>
          </p:nvPr>
        </p:nvSpPr>
        <p:spPr>
          <a:xfrm>
            <a:off x="1009650" y="1535928"/>
            <a:ext cx="8215313" cy="1721622"/>
          </a:xfrm>
        </p:spPr>
        <p:txBody>
          <a:bodyPr>
            <a:normAutofit/>
          </a:bodyPr>
          <a:lstStyle/>
          <a:p>
            <a:pPr algn="ctr"/>
            <a:r>
              <a:rPr lang="uk-UA" sz="5400" b="1" dirty="0">
                <a:solidFill>
                  <a:schemeClr val="accent6"/>
                </a:solidFill>
                <a:latin typeface="Bookman Old Style" panose="02050604050505020204" pitchFamily="18" charset="0"/>
              </a:rPr>
              <a:t>Д</a:t>
            </a:r>
            <a:r>
              <a:rPr lang="uk-UA" sz="5400" b="1" dirty="0">
                <a:solidFill>
                  <a:schemeClr val="accent4"/>
                </a:solidFill>
                <a:latin typeface="Bookman Old Style" panose="02050604050505020204" pitchFamily="18" charset="0"/>
              </a:rPr>
              <a:t>я</a:t>
            </a:r>
            <a:r>
              <a:rPr lang="uk-UA" sz="5400" b="1" dirty="0">
                <a:solidFill>
                  <a:srgbClr val="7030A0"/>
                </a:solidFill>
                <a:latin typeface="Bookman Old Style" panose="02050604050505020204" pitchFamily="18" charset="0"/>
              </a:rPr>
              <a:t>к</a:t>
            </a:r>
            <a:r>
              <a:rPr lang="uk-UA" sz="5400" b="1" dirty="0">
                <a:solidFill>
                  <a:schemeClr val="accent2">
                    <a:lumMod val="60000"/>
                    <a:lumOff val="40000"/>
                  </a:schemeClr>
                </a:solidFill>
                <a:latin typeface="Bookman Old Style" panose="02050604050505020204" pitchFamily="18" charset="0"/>
              </a:rPr>
              <a:t>у</a:t>
            </a:r>
            <a:r>
              <a:rPr lang="uk-UA" sz="5400" b="1" dirty="0">
                <a:solidFill>
                  <a:schemeClr val="accent1">
                    <a:lumMod val="75000"/>
                  </a:schemeClr>
                </a:solidFill>
                <a:latin typeface="Bookman Old Style" panose="02050604050505020204" pitchFamily="18" charset="0"/>
              </a:rPr>
              <a:t>ю</a:t>
            </a:r>
            <a:r>
              <a:rPr lang="uk-UA" sz="5400" b="1" dirty="0">
                <a:latin typeface="Bookman Old Style" panose="02050604050505020204" pitchFamily="18" charset="0"/>
              </a:rPr>
              <a:t> </a:t>
            </a:r>
            <a:r>
              <a:rPr lang="uk-UA" sz="5400" b="1" dirty="0">
                <a:solidFill>
                  <a:schemeClr val="accent2">
                    <a:lumMod val="75000"/>
                  </a:schemeClr>
                </a:solidFill>
                <a:latin typeface="Bookman Old Style" panose="02050604050505020204" pitchFamily="18" charset="0"/>
              </a:rPr>
              <a:t>з</a:t>
            </a:r>
            <a:r>
              <a:rPr lang="uk-UA" sz="5400" b="1" dirty="0">
                <a:solidFill>
                  <a:srgbClr val="FF66FF"/>
                </a:solidFill>
                <a:latin typeface="Bookman Old Style" panose="02050604050505020204" pitchFamily="18" charset="0"/>
              </a:rPr>
              <a:t>а</a:t>
            </a:r>
            <a:r>
              <a:rPr lang="uk-UA" sz="5400" b="1" dirty="0">
                <a:latin typeface="Bookman Old Style" panose="02050604050505020204" pitchFamily="18" charset="0"/>
              </a:rPr>
              <a:t> </a:t>
            </a:r>
            <a:r>
              <a:rPr lang="uk-UA" sz="5400" b="1" dirty="0">
                <a:solidFill>
                  <a:srgbClr val="CC0000"/>
                </a:solidFill>
                <a:latin typeface="Bookman Old Style" panose="02050604050505020204" pitchFamily="18" charset="0"/>
              </a:rPr>
              <a:t>у</a:t>
            </a:r>
            <a:r>
              <a:rPr lang="uk-UA" sz="5400" b="1" dirty="0">
                <a:solidFill>
                  <a:srgbClr val="FFFF00"/>
                </a:solidFill>
                <a:latin typeface="Bookman Old Style" panose="02050604050505020204" pitchFamily="18" charset="0"/>
              </a:rPr>
              <a:t>в</a:t>
            </a:r>
            <a:r>
              <a:rPr lang="uk-UA" sz="5400" b="1" dirty="0">
                <a:solidFill>
                  <a:srgbClr val="66FFCC"/>
                </a:solidFill>
                <a:latin typeface="Bookman Old Style" panose="02050604050505020204" pitchFamily="18" charset="0"/>
              </a:rPr>
              <a:t>а</a:t>
            </a:r>
            <a:r>
              <a:rPr lang="uk-UA" sz="5400" b="1" dirty="0">
                <a:solidFill>
                  <a:srgbClr val="9900CC"/>
                </a:solidFill>
                <a:latin typeface="Bookman Old Style" panose="02050604050505020204" pitchFamily="18" charset="0"/>
              </a:rPr>
              <a:t>г</a:t>
            </a:r>
            <a:r>
              <a:rPr lang="uk-UA" sz="5400" b="1" dirty="0">
                <a:solidFill>
                  <a:srgbClr val="3333FF"/>
                </a:solidFill>
                <a:latin typeface="Bookman Old Style" panose="02050604050505020204" pitchFamily="18" charset="0"/>
              </a:rPr>
              <a:t>у</a:t>
            </a:r>
            <a:r>
              <a:rPr lang="uk-UA" sz="5400" b="1" dirty="0">
                <a:latin typeface="Bookman Old Style" panose="02050604050505020204" pitchFamily="18" charset="0"/>
              </a:rPr>
              <a:t> </a:t>
            </a:r>
            <a:r>
              <a:rPr lang="uk-UA" sz="5400" b="1" dirty="0">
                <a:solidFill>
                  <a:srgbClr val="009999"/>
                </a:solidFill>
                <a:latin typeface="Bookman Old Style" panose="020506040505050202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967641" y="310536"/>
            <a:ext cx="854392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a:t>Значення арт-терапії</a:t>
            </a:r>
            <a:endParaRPr/>
          </a:p>
        </p:txBody>
      </p:sp>
      <p:sp>
        <p:nvSpPr>
          <p:cNvPr id="105" name="Google Shape;105;p3"/>
          <p:cNvSpPr txBox="1">
            <a:spLocks noGrp="1"/>
          </p:cNvSpPr>
          <p:nvPr>
            <p:ph type="body" idx="1"/>
          </p:nvPr>
        </p:nvSpPr>
        <p:spPr>
          <a:xfrm>
            <a:off x="1156665" y="1373899"/>
            <a:ext cx="854392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ru-RU">
                <a:latin typeface="Times New Roman"/>
                <a:ea typeface="Times New Roman"/>
                <a:cs typeface="Times New Roman"/>
                <a:sym typeface="Times New Roman"/>
              </a:rPr>
              <a:t>Кожна  розмальовка – гарний і тонкий візерунок, що створює повноцінний малюнок. Ось чому цей процес розмальовування перетворюється на медитацию.</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ru-RU">
                <a:latin typeface="Times New Roman"/>
                <a:ea typeface="Times New Roman"/>
                <a:cs typeface="Times New Roman"/>
                <a:sym typeface="Times New Roman"/>
              </a:rPr>
              <a:t>Цілющий ефект арт-терапії підтвердило дослідження нейропсихолога з Австралії Стена Родски. В 2012-м він з’ясував, що при розмальовуванні людина відчуває  такий стан, як і під час  медитації.</a:t>
            </a:r>
            <a:endParaRPr>
              <a:latin typeface="Times New Roman"/>
              <a:ea typeface="Times New Roman"/>
              <a:cs typeface="Times New Roman"/>
              <a:sym typeface="Times New Roman"/>
            </a:endParaRPr>
          </a:p>
        </p:txBody>
      </p:sp>
      <p:pic>
        <p:nvPicPr>
          <p:cNvPr id="106" name="Google Shape;106;p3"/>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07" name="Google Shape;107;p3"/>
          <p:cNvPicPr preferRelativeResize="0"/>
          <p:nvPr/>
        </p:nvPicPr>
        <p:blipFill rotWithShape="1">
          <a:blip r:embed="rId3">
            <a:alphaModFix/>
          </a:blip>
          <a:srcRect t="67461" r="25437" b="1299"/>
          <a:stretch/>
        </p:blipFill>
        <p:spPr>
          <a:xfrm rot="-5400000" flipH="1">
            <a:off x="-2847284" y="2758383"/>
            <a:ext cx="6858000" cy="1341229"/>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0" y="2940757"/>
            <a:ext cx="3248168" cy="3917242"/>
          </a:xfrm>
          <a:prstGeom prst="rect">
            <a:avLst/>
          </a:prstGeom>
          <a:noFill/>
          <a:ln>
            <a:noFill/>
          </a:ln>
        </p:spPr>
      </p:pic>
      <p:pic>
        <p:nvPicPr>
          <p:cNvPr id="109" name="Google Shape;109;p3" descr="Арт-терапия для детей: польза психологического метода — karpachoff.com"/>
          <p:cNvPicPr preferRelativeResize="0"/>
          <p:nvPr/>
        </p:nvPicPr>
        <p:blipFill rotWithShape="1">
          <a:blip r:embed="rId5">
            <a:alphaModFix/>
          </a:blip>
          <a:srcRect/>
          <a:stretch/>
        </p:blipFill>
        <p:spPr>
          <a:xfrm>
            <a:off x="3076195" y="4749422"/>
            <a:ext cx="5112462" cy="19516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15" name="Google Shape;115;p4"/>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16" name="Google Shape;116;p4"/>
          <p:cNvPicPr preferRelativeResize="0"/>
          <p:nvPr/>
        </p:nvPicPr>
        <p:blipFill rotWithShape="1">
          <a:blip r:embed="rId4">
            <a:alphaModFix/>
          </a:blip>
          <a:srcRect/>
          <a:stretch/>
        </p:blipFill>
        <p:spPr>
          <a:xfrm>
            <a:off x="36789" y="3149820"/>
            <a:ext cx="3930887" cy="3930887"/>
          </a:xfrm>
          <a:prstGeom prst="rect">
            <a:avLst/>
          </a:prstGeom>
          <a:noFill/>
          <a:ln>
            <a:noFill/>
          </a:ln>
        </p:spPr>
      </p:pic>
      <p:cxnSp>
        <p:nvCxnSpPr>
          <p:cNvPr id="117" name="Google Shape;117;p4"/>
          <p:cNvCxnSpPr/>
          <p:nvPr/>
        </p:nvCxnSpPr>
        <p:spPr>
          <a:xfrm>
            <a:off x="-88899" y="-18064"/>
            <a:ext cx="9892194" cy="18064"/>
          </a:xfrm>
          <a:prstGeom prst="straightConnector1">
            <a:avLst/>
          </a:prstGeom>
          <a:noFill/>
          <a:ln w="19050" cap="flat" cmpd="sng">
            <a:solidFill>
              <a:srgbClr val="C00000"/>
            </a:solidFill>
            <a:prstDash val="solid"/>
            <a:miter lim="800000"/>
            <a:headEnd type="none" w="sm" len="sm"/>
            <a:tailEnd type="none" w="sm" len="sm"/>
          </a:ln>
        </p:spPr>
      </p:cxnSp>
      <p:cxnSp>
        <p:nvCxnSpPr>
          <p:cNvPr id="118" name="Google Shape;118;p4"/>
          <p:cNvCxnSpPr/>
          <p:nvPr/>
        </p:nvCxnSpPr>
        <p:spPr>
          <a:xfrm>
            <a:off x="0" y="6838710"/>
            <a:ext cx="9892194" cy="18064"/>
          </a:xfrm>
          <a:prstGeom prst="straightConnector1">
            <a:avLst/>
          </a:prstGeom>
          <a:noFill/>
          <a:ln w="19050" cap="flat" cmpd="sng">
            <a:solidFill>
              <a:srgbClr val="C00000"/>
            </a:solidFill>
            <a:prstDash val="solid"/>
            <a:miter lim="800000"/>
            <a:headEnd type="none" w="sm" len="sm"/>
            <a:tailEnd type="none" w="sm" len="sm"/>
          </a:ln>
        </p:spPr>
      </p:cxnSp>
      <p:sp>
        <p:nvSpPr>
          <p:cNvPr id="119" name="Google Shape;119;p4"/>
          <p:cNvSpPr txBox="1">
            <a:spLocks noGrp="1"/>
          </p:cNvSpPr>
          <p:nvPr>
            <p:ph type="title"/>
          </p:nvPr>
        </p:nvSpPr>
        <p:spPr>
          <a:xfrm>
            <a:off x="1563261" y="365127"/>
            <a:ext cx="7661702" cy="8214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imes New Roman"/>
              <a:buNone/>
            </a:pPr>
            <a:r>
              <a:rPr lang="ru-RU" dirty="0" err="1">
                <a:latin typeface="Times New Roman"/>
                <a:ea typeface="Times New Roman"/>
                <a:cs typeface="Times New Roman"/>
                <a:sym typeface="Times New Roman"/>
              </a:rPr>
              <a:t>Завдання</a:t>
            </a:r>
            <a:r>
              <a:rPr lang="ru-RU" dirty="0">
                <a:latin typeface="Times New Roman"/>
                <a:ea typeface="Times New Roman"/>
                <a:cs typeface="Times New Roman"/>
                <a:sym typeface="Times New Roman"/>
              </a:rPr>
              <a:t> арт-</a:t>
            </a:r>
            <a:r>
              <a:rPr lang="ru-RU" dirty="0" err="1">
                <a:latin typeface="Times New Roman"/>
                <a:ea typeface="Times New Roman"/>
                <a:cs typeface="Times New Roman"/>
                <a:sym typeface="Times New Roman"/>
              </a:rPr>
              <a:t>терапії</a:t>
            </a:r>
            <a:endParaRPr dirty="0"/>
          </a:p>
        </p:txBody>
      </p:sp>
      <p:sp>
        <p:nvSpPr>
          <p:cNvPr id="120" name="Google Shape;120;p4"/>
          <p:cNvSpPr txBox="1">
            <a:spLocks noGrp="1"/>
          </p:cNvSpPr>
          <p:nvPr>
            <p:ph type="body" idx="1"/>
          </p:nvPr>
        </p:nvSpPr>
        <p:spPr>
          <a:xfrm>
            <a:off x="1563261" y="1132488"/>
            <a:ext cx="7826399" cy="494446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10000"/>
              </a:lnSpc>
              <a:spcBef>
                <a:spcPts val="0"/>
              </a:spcBef>
              <a:spcAft>
                <a:spcPts val="0"/>
              </a:spcAft>
              <a:buClr>
                <a:schemeClr val="dk1"/>
              </a:buClr>
              <a:buSzPts val="2600"/>
              <a:buChar char="•"/>
            </a:pPr>
            <a:r>
              <a:rPr lang="ru-RU" dirty="0" err="1">
                <a:latin typeface="Times New Roman" panose="02020603050405020304" pitchFamily="18" charset="0"/>
                <a:ea typeface="Times New Roman"/>
                <a:cs typeface="Times New Roman" panose="02020603050405020304" pitchFamily="18" charset="0"/>
                <a:sym typeface="Times New Roman"/>
              </a:rPr>
              <a:t>актуалізація</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вираження</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почуттів</a:t>
            </a:r>
            <a:r>
              <a:rPr lang="ru-RU" dirty="0">
                <a:latin typeface="Times New Roman" panose="02020603050405020304" pitchFamily="18" charset="0"/>
                <a:ea typeface="Times New Roman"/>
                <a:cs typeface="Times New Roman" panose="02020603050405020304" pitchFamily="18" charset="0"/>
                <a:sym typeface="Times New Roman"/>
              </a:rPr>
              <a:t> (катарсис);</a:t>
            </a:r>
            <a:endParaRPr dirty="0">
              <a:latin typeface="Times New Roman" panose="02020603050405020304" pitchFamily="18" charset="0"/>
              <a:cs typeface="Times New Roman" panose="02020603050405020304" pitchFamily="18" charset="0"/>
            </a:endParaRPr>
          </a:p>
          <a:p>
            <a:pPr marL="228600" lvl="0" indent="-228600" algn="just" rtl="0">
              <a:lnSpc>
                <a:spcPct val="110000"/>
              </a:lnSpc>
              <a:spcBef>
                <a:spcPts val="1000"/>
              </a:spcBef>
              <a:spcAft>
                <a:spcPts val="0"/>
              </a:spcAft>
              <a:buClr>
                <a:schemeClr val="dk1"/>
              </a:buClr>
              <a:buSzPts val="2600"/>
              <a:buChar char="•"/>
            </a:pPr>
            <a:r>
              <a:rPr lang="ru-RU" i="1" dirty="0">
                <a:latin typeface="Times New Roman" panose="02020603050405020304" pitchFamily="18" charset="0"/>
                <a:ea typeface="Times New Roman"/>
                <a:cs typeface="Times New Roman" panose="02020603050405020304" pitchFamily="18" charset="0"/>
                <a:sym typeface="Times New Roman"/>
              </a:rPr>
              <a:t> </a:t>
            </a:r>
            <a:r>
              <a:rPr lang="uk-UA" b="0" i="0" dirty="0">
                <a:solidFill>
                  <a:srgbClr val="000000"/>
                </a:solidFill>
                <a:effectLst/>
                <a:latin typeface="Times New Roman" panose="02020603050405020304" pitchFamily="18" charset="0"/>
                <a:cs typeface="Times New Roman" panose="02020603050405020304" pitchFamily="18" charset="0"/>
              </a:rPr>
              <a:t>допомогти людині пізнати себе, навчитися самовиражатися, аналізувати свої вчинки, що дає можливість досягти гармонії в психічному стані;</a:t>
            </a:r>
            <a:endParaRPr dirty="0">
              <a:latin typeface="Times New Roman" panose="02020603050405020304" pitchFamily="18" charset="0"/>
              <a:cs typeface="Times New Roman" panose="02020603050405020304" pitchFamily="18" charset="0"/>
            </a:endParaRPr>
          </a:p>
          <a:p>
            <a:pPr marL="228600" lvl="0" indent="-228600" algn="just" rtl="0">
              <a:lnSpc>
                <a:spcPct val="110000"/>
              </a:lnSpc>
              <a:spcBef>
                <a:spcPts val="1000"/>
              </a:spcBef>
              <a:spcAft>
                <a:spcPts val="0"/>
              </a:spcAft>
              <a:buClr>
                <a:schemeClr val="dk1"/>
              </a:buClr>
              <a:buSzPts val="2600"/>
              <a:buChar char="•"/>
            </a:pPr>
            <a:r>
              <a:rPr lang="ru-RU" dirty="0" err="1">
                <a:latin typeface="Times New Roman" panose="02020603050405020304" pitchFamily="18" charset="0"/>
                <a:ea typeface="Times New Roman"/>
                <a:cs typeface="Times New Roman" panose="02020603050405020304" pitchFamily="18" charset="0"/>
                <a:sym typeface="Times New Roman"/>
              </a:rPr>
              <a:t>актуалізація</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свідомих</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цінностей</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настанов</a:t>
            </a:r>
            <a:r>
              <a:rPr lang="ru-RU" dirty="0">
                <a:latin typeface="Times New Roman" panose="02020603050405020304" pitchFamily="18" charset="0"/>
                <a:ea typeface="Times New Roman"/>
                <a:cs typeface="Times New Roman" panose="02020603050405020304" pitchFamily="18" charset="0"/>
                <a:sym typeface="Times New Roman"/>
              </a:rPr>
              <a:t> та </a:t>
            </a:r>
            <a:r>
              <a:rPr lang="ru-RU" dirty="0" err="1">
                <a:latin typeface="Times New Roman" panose="02020603050405020304" pitchFamily="18" charset="0"/>
                <a:ea typeface="Times New Roman"/>
                <a:cs typeface="Times New Roman" panose="02020603050405020304" pitchFamily="18" charset="0"/>
                <a:sym typeface="Times New Roman"/>
              </a:rPr>
              <a:t>їх</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корекції</a:t>
            </a:r>
            <a:r>
              <a:rPr lang="ru-RU" dirty="0">
                <a:latin typeface="Times New Roman" panose="02020603050405020304" pitchFamily="18" charset="0"/>
                <a:ea typeface="Times New Roman"/>
                <a:cs typeface="Times New Roman" panose="02020603050405020304" pitchFamily="18" charset="0"/>
                <a:sym typeface="Times New Roman"/>
              </a:rPr>
              <a:t>;</a:t>
            </a:r>
          </a:p>
          <a:p>
            <a:pPr marL="228600" lvl="0" indent="-228600" algn="just" rtl="0">
              <a:lnSpc>
                <a:spcPct val="110000"/>
              </a:lnSpc>
              <a:spcBef>
                <a:spcPts val="1000"/>
              </a:spcBef>
              <a:spcAft>
                <a:spcPts val="0"/>
              </a:spcAft>
              <a:buClr>
                <a:schemeClr val="dk1"/>
              </a:buClr>
              <a:buSzPts val="2600"/>
              <a:buChar char="•"/>
            </a:pPr>
            <a:r>
              <a:rPr lang="ru-RU" b="0" i="0" dirty="0" err="1">
                <a:solidFill>
                  <a:srgbClr val="000000"/>
                </a:solidFill>
                <a:effectLst/>
                <a:latin typeface="Times New Roman" panose="02020603050405020304" pitchFamily="18" charset="0"/>
                <a:cs typeface="Times New Roman" panose="02020603050405020304" pitchFamily="18" charset="0"/>
              </a:rPr>
              <a:t>навчити</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концентруватися</a:t>
            </a:r>
            <a:r>
              <a:rPr lang="ru-RU" b="0" i="0" dirty="0">
                <a:solidFill>
                  <a:srgbClr val="000000"/>
                </a:solidFill>
                <a:effectLst/>
                <a:latin typeface="Times New Roman" panose="02020603050405020304" pitchFamily="18" charset="0"/>
                <a:cs typeface="Times New Roman" panose="02020603050405020304" pitchFamily="18" charset="0"/>
              </a:rPr>
              <a:t> на </a:t>
            </a:r>
            <a:r>
              <a:rPr lang="ru-RU" b="0" i="0" dirty="0" err="1">
                <a:solidFill>
                  <a:srgbClr val="000000"/>
                </a:solidFill>
                <a:effectLst/>
                <a:latin typeface="Times New Roman" panose="02020603050405020304" pitchFamily="18" charset="0"/>
                <a:cs typeface="Times New Roman" panose="02020603050405020304" pitchFamily="18" charset="0"/>
              </a:rPr>
              <a:t>проблемі</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знаходити</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правильне</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рішення</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контролювати</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свої</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емоції</a:t>
            </a:r>
            <a:endParaRPr dirty="0">
              <a:latin typeface="Times New Roman" panose="02020603050405020304" pitchFamily="18" charset="0"/>
              <a:cs typeface="Times New Roman" panose="02020603050405020304" pitchFamily="18" charset="0"/>
            </a:endParaRPr>
          </a:p>
          <a:p>
            <a:pPr marL="228600" lvl="0" indent="-228600" algn="just" rtl="0">
              <a:lnSpc>
                <a:spcPct val="110000"/>
              </a:lnSpc>
              <a:spcBef>
                <a:spcPts val="1000"/>
              </a:spcBef>
              <a:spcAft>
                <a:spcPts val="0"/>
              </a:spcAft>
              <a:buClr>
                <a:schemeClr val="dk1"/>
              </a:buClr>
              <a:buSzPts val="2600"/>
              <a:buChar char="•"/>
            </a:pPr>
            <a:r>
              <a:rPr lang="ru-RU" dirty="0" err="1">
                <a:latin typeface="Times New Roman" panose="02020603050405020304" pitchFamily="18" charset="0"/>
                <a:ea typeface="Times New Roman"/>
                <a:cs typeface="Times New Roman" panose="02020603050405020304" pitchFamily="18" charset="0"/>
                <a:sym typeface="Times New Roman"/>
              </a:rPr>
              <a:t>розкриття</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творчого</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потенціалу</a:t>
            </a:r>
            <a:r>
              <a:rPr lang="ru-RU" dirty="0">
                <a:latin typeface="Times New Roman" panose="02020603050405020304" pitchFamily="18" charset="0"/>
                <a:ea typeface="Times New Roman"/>
                <a:cs typeface="Times New Roman" panose="02020603050405020304" pitchFamily="18" charset="0"/>
                <a:sym typeface="Times New Roman"/>
              </a:rPr>
              <a:t>:</a:t>
            </a:r>
            <a:endParaRPr dirty="0">
              <a:latin typeface="Times New Roman" panose="02020603050405020304" pitchFamily="18" charset="0"/>
              <a:cs typeface="Times New Roman" panose="02020603050405020304" pitchFamily="18" charset="0"/>
            </a:endParaRPr>
          </a:p>
          <a:p>
            <a:pPr marL="228600" lvl="0" indent="-228600" algn="just" rtl="0">
              <a:lnSpc>
                <a:spcPct val="110000"/>
              </a:lnSpc>
              <a:spcBef>
                <a:spcPts val="1000"/>
              </a:spcBef>
              <a:spcAft>
                <a:spcPts val="0"/>
              </a:spcAft>
              <a:buClr>
                <a:schemeClr val="dk1"/>
              </a:buClr>
              <a:buSzPts val="2600"/>
              <a:buChar char="•"/>
            </a:pPr>
            <a:r>
              <a:rPr lang="ru-RU" dirty="0" err="1">
                <a:latin typeface="Times New Roman" panose="02020603050405020304" pitchFamily="18" charset="0"/>
                <a:ea typeface="Times New Roman"/>
                <a:cs typeface="Times New Roman" panose="02020603050405020304" pitchFamily="18" charset="0"/>
                <a:sym typeface="Times New Roman"/>
              </a:rPr>
              <a:t>безпечна</a:t>
            </a:r>
            <a:r>
              <a:rPr lang="ru-RU" dirty="0">
                <a:latin typeface="Times New Roman" panose="02020603050405020304" pitchFamily="18" charset="0"/>
                <a:ea typeface="Times New Roman"/>
                <a:cs typeface="Times New Roman" panose="02020603050405020304" pitchFamily="18" charset="0"/>
                <a:sym typeface="Times New Roman"/>
              </a:rPr>
              <a:t> методика </a:t>
            </a:r>
            <a:r>
              <a:rPr lang="ru-RU" dirty="0" err="1">
                <a:latin typeface="Times New Roman" panose="02020603050405020304" pitchFamily="18" charset="0"/>
                <a:ea typeface="Times New Roman"/>
                <a:cs typeface="Times New Roman" panose="02020603050405020304" pitchFamily="18" charset="0"/>
                <a:sym typeface="Times New Roman"/>
              </a:rPr>
              <a:t>надання</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психологічної</a:t>
            </a:r>
            <a:r>
              <a:rPr lang="ru-RU" dirty="0">
                <a:latin typeface="Times New Roman" panose="02020603050405020304" pitchFamily="18" charset="0"/>
                <a:ea typeface="Times New Roman"/>
                <a:cs typeface="Times New Roman" panose="02020603050405020304" pitchFamily="18" charset="0"/>
                <a:sym typeface="Times New Roman"/>
              </a:rPr>
              <a:t> </a:t>
            </a:r>
            <a:r>
              <a:rPr lang="ru-RU" dirty="0" err="1">
                <a:latin typeface="Times New Roman" panose="02020603050405020304" pitchFamily="18" charset="0"/>
                <a:ea typeface="Times New Roman"/>
                <a:cs typeface="Times New Roman" panose="02020603050405020304" pitchFamily="18" charset="0"/>
                <a:sym typeface="Times New Roman"/>
              </a:rPr>
              <a:t>допомоги</a:t>
            </a:r>
            <a:r>
              <a:rPr lang="ru-RU" dirty="0">
                <a:latin typeface="Times New Roman" panose="02020603050405020304" pitchFamily="18" charset="0"/>
                <a:ea typeface="Times New Roman"/>
                <a:cs typeface="Times New Roman" panose="02020603050405020304" pitchFamily="18" charset="0"/>
                <a:sym typeface="Times New Roman"/>
              </a:rPr>
              <a:t> через </a:t>
            </a:r>
            <a:r>
              <a:rPr lang="ru-RU" dirty="0" err="1">
                <a:latin typeface="Times New Roman" panose="02020603050405020304" pitchFamily="18" charset="0"/>
                <a:ea typeface="Times New Roman"/>
                <a:cs typeface="Times New Roman" panose="02020603050405020304" pitchFamily="18" charset="0"/>
                <a:sym typeface="Times New Roman"/>
              </a:rPr>
              <a:t>творчість</a:t>
            </a:r>
            <a:endParaRPr dirty="0">
              <a:latin typeface="Times New Roman" panose="02020603050405020304" pitchFamily="18" charset="0"/>
              <a:ea typeface="Times New Roman"/>
              <a:cs typeface="Times New Roman" panose="02020603050405020304" pitchFamily="18" charset="0"/>
              <a:sym typeface="Times New Roman"/>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27da123925_0_0"/>
          <p:cNvSpPr txBox="1">
            <a:spLocks noGrp="1"/>
          </p:cNvSpPr>
          <p:nvPr>
            <p:ph type="title"/>
          </p:nvPr>
        </p:nvSpPr>
        <p:spPr>
          <a:xfrm>
            <a:off x="1520378" y="215901"/>
            <a:ext cx="7765800" cy="546099"/>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uk-UA" dirty="0">
                <a:latin typeface="Times New Roman" panose="02020603050405020304" pitchFamily="18" charset="0"/>
                <a:cs typeface="Times New Roman" panose="02020603050405020304" pitchFamily="18" charset="0"/>
              </a:rPr>
              <a:t>Види арт-терапії</a:t>
            </a:r>
            <a:endParaRPr dirty="0">
              <a:latin typeface="Times New Roman" panose="02020603050405020304" pitchFamily="18" charset="0"/>
              <a:cs typeface="Times New Roman" panose="02020603050405020304" pitchFamily="18" charset="0"/>
            </a:endParaRPr>
          </a:p>
        </p:txBody>
      </p:sp>
      <p:sp>
        <p:nvSpPr>
          <p:cNvPr id="126" name="Google Shape;126;g327da123925_0_0"/>
          <p:cNvSpPr txBox="1">
            <a:spLocks noGrp="1"/>
          </p:cNvSpPr>
          <p:nvPr>
            <p:ph type="body" idx="1"/>
          </p:nvPr>
        </p:nvSpPr>
        <p:spPr>
          <a:xfrm>
            <a:off x="1104900" y="762000"/>
            <a:ext cx="8024924" cy="5486400"/>
          </a:xfrm>
          <a:prstGeom prst="rect">
            <a:avLst/>
          </a:prstGeom>
        </p:spPr>
        <p:txBody>
          <a:bodyPr spcFirstLastPara="1" wrap="square" lIns="91425" tIns="45700" rIns="91425" bIns="45700" anchor="t" anchorCtr="0">
            <a:normAutofit/>
          </a:bodyPr>
          <a:lstStyle/>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ізотерапія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що</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означає</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використання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малювання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кольоротерапія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вплив</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колірної</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гами</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на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людину</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музикотерапія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прослуховування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мелодій</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різних</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композицій</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пісочна</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робота з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піском</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відеотерапія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перегляд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фільмів</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де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персонажі</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стикаються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з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різними</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проблемами,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шукають</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шляхи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їх</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вирішення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денс</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фото-,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ігро</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проведення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ігор</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мистецтво</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фотографії</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створення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колажів</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танцювальні</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заняття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казкотерапія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аналіз</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існуючих</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казкових</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творів</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створення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нових</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бібіотерапія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лікування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«словом»;</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571500" algn="just">
              <a:lnSpc>
                <a:spcPct val="150000"/>
              </a:lnSpc>
              <a:spcBef>
                <a:spcPts val="0"/>
              </a:spcBef>
              <a:buSzPts val="1200"/>
            </a:pP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драматерапія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 </a:t>
            </a:r>
            <a:r>
              <a:rPr lang="ru-RU" sz="2000" dirty="0" err="1">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розігрування</a:t>
            </a:r>
            <a:r>
              <a:rPr lang="ru-RU"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rPr>
              <a:t> сюжету.</a:t>
            </a:r>
            <a:endParaRPr sz="2000" dirty="0">
              <a:solidFill>
                <a:schemeClr val="tx1"/>
              </a:solidFill>
              <a:highlight>
                <a:srgbClr val="FFFFFF"/>
              </a:highlight>
              <a:latin typeface="Times New Roman" panose="02020603050405020304" pitchFamily="18" charset="0"/>
              <a:ea typeface="Arial"/>
              <a:cs typeface="Times New Roman" panose="02020603050405020304" pitchFamily="18" charset="0"/>
              <a:sym typeface="Arial"/>
            </a:endParaRPr>
          </a:p>
          <a:p>
            <a:pPr marL="457200" lvl="0" indent="-228600" algn="l" rtl="0">
              <a:lnSpc>
                <a:spcPct val="150000"/>
              </a:lnSpc>
              <a:spcBef>
                <a:spcPts val="0"/>
              </a:spcBef>
              <a:spcAft>
                <a:spcPts val="0"/>
              </a:spcAft>
              <a:buSzPts val="1200"/>
              <a:buNone/>
            </a:pPr>
            <a:endParaRPr sz="1200" dirty="0">
              <a:solidFill>
                <a:schemeClr val="tx1"/>
              </a:solidFill>
              <a:highlight>
                <a:srgbClr val="FFFFFF"/>
              </a:highlight>
              <a:latin typeface="Arial"/>
              <a:ea typeface="Arial"/>
              <a:cs typeface="Arial"/>
              <a:sym typeface="Arial"/>
            </a:endParaRPr>
          </a:p>
          <a:p>
            <a:pPr marL="0" lvl="0" indent="0" algn="r" rtl="0">
              <a:spcBef>
                <a:spcPts val="1000"/>
              </a:spcBef>
              <a:spcAft>
                <a:spcPts val="0"/>
              </a:spcAft>
              <a:buNone/>
            </a:pPr>
            <a:endParaRPr dirty="0"/>
          </a:p>
        </p:txBody>
      </p:sp>
      <p:pic>
        <p:nvPicPr>
          <p:cNvPr id="127" name="Google Shape;127;g327da123925_0_0"/>
          <p:cNvPicPr preferRelativeResize="0"/>
          <p:nvPr/>
        </p:nvPicPr>
        <p:blipFill rotWithShape="1">
          <a:blip r:embed="rId3">
            <a:alphaModFix/>
          </a:blip>
          <a:srcRect t="67461" r="25439" b="1299"/>
          <a:stretch/>
        </p:blipFill>
        <p:spPr>
          <a:xfrm rot="-5400000" flipH="1">
            <a:off x="-2847284" y="2758386"/>
            <a:ext cx="6858000" cy="1341230"/>
          </a:xfrm>
          <a:prstGeom prst="rect">
            <a:avLst/>
          </a:prstGeom>
          <a:noFill/>
          <a:ln>
            <a:noFill/>
          </a:ln>
        </p:spPr>
      </p:pic>
      <p:pic>
        <p:nvPicPr>
          <p:cNvPr id="128" name="Google Shape;128;g327da123925_0_0"/>
          <p:cNvPicPr preferRelativeResize="0"/>
          <p:nvPr/>
        </p:nvPicPr>
        <p:blipFill rotWithShape="1">
          <a:blip r:embed="rId3">
            <a:alphaModFix/>
          </a:blip>
          <a:srcRect r="25439" b="95216"/>
          <a:stretch/>
        </p:blipFill>
        <p:spPr>
          <a:xfrm rot="5400000">
            <a:off x="6301113" y="3253112"/>
            <a:ext cx="6858000" cy="351775"/>
          </a:xfrm>
          <a:prstGeom prst="rect">
            <a:avLst/>
          </a:prstGeom>
          <a:noFill/>
          <a:ln>
            <a:noFill/>
          </a:ln>
        </p:spPr>
      </p:pic>
      <p:pic>
        <p:nvPicPr>
          <p:cNvPr id="8" name="Picture 2" descr="Арт-терапія для дітей">
            <a:extLst>
              <a:ext uri="{FF2B5EF4-FFF2-40B4-BE49-F238E27FC236}">
                <a16:creationId xmlns:a16="http://schemas.microsoft.com/office/drawing/2014/main" id="{50B96608-CEE3-4276-8600-51EAD8BE8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75" y="5037665"/>
            <a:ext cx="3437827" cy="1756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cxnSp>
        <p:nvCxnSpPr>
          <p:cNvPr id="133" name="Google Shape;133;p5"/>
          <p:cNvCxnSpPr/>
          <p:nvPr/>
        </p:nvCxnSpPr>
        <p:spPr>
          <a:xfrm>
            <a:off x="-88899" y="6852170"/>
            <a:ext cx="9892194" cy="18064"/>
          </a:xfrm>
          <a:prstGeom prst="straightConnector1">
            <a:avLst/>
          </a:prstGeom>
          <a:noFill/>
          <a:ln w="19050" cap="flat" cmpd="sng">
            <a:solidFill>
              <a:srgbClr val="C00000"/>
            </a:solidFill>
            <a:prstDash val="solid"/>
            <a:miter lim="800000"/>
            <a:headEnd type="none" w="sm" len="sm"/>
            <a:tailEnd type="none" w="sm" len="sm"/>
          </a:ln>
        </p:spPr>
      </p:cxnSp>
      <p:pic>
        <p:nvPicPr>
          <p:cNvPr id="134" name="Google Shape;134;p5"/>
          <p:cNvPicPr preferRelativeResize="0"/>
          <p:nvPr/>
        </p:nvPicPr>
        <p:blipFill rotWithShape="1">
          <a:blip r:embed="rId3">
            <a:alphaModFix/>
          </a:blip>
          <a:srcRect t="67461" r="25437" b="1299"/>
          <a:stretch/>
        </p:blipFill>
        <p:spPr>
          <a:xfrm rot="-5400000" flipH="1">
            <a:off x="-2758385" y="2740321"/>
            <a:ext cx="6858000" cy="1341229"/>
          </a:xfrm>
          <a:prstGeom prst="rect">
            <a:avLst/>
          </a:prstGeom>
          <a:noFill/>
          <a:ln>
            <a:noFill/>
          </a:ln>
        </p:spPr>
      </p:pic>
      <p:pic>
        <p:nvPicPr>
          <p:cNvPr id="135" name="Google Shape;135;p5"/>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cxnSp>
        <p:nvCxnSpPr>
          <p:cNvPr id="136" name="Google Shape;136;p5"/>
          <p:cNvCxnSpPr/>
          <p:nvPr/>
        </p:nvCxnSpPr>
        <p:spPr>
          <a:xfrm>
            <a:off x="-88899" y="-18064"/>
            <a:ext cx="9892194" cy="18064"/>
          </a:xfrm>
          <a:prstGeom prst="straightConnector1">
            <a:avLst/>
          </a:prstGeom>
          <a:noFill/>
          <a:ln w="19050" cap="flat" cmpd="sng">
            <a:solidFill>
              <a:srgbClr val="C00000"/>
            </a:solidFill>
            <a:prstDash val="solid"/>
            <a:miter lim="800000"/>
            <a:headEnd type="none" w="sm" len="sm"/>
            <a:tailEnd type="none" w="sm" len="sm"/>
          </a:ln>
        </p:spPr>
      </p:cxnSp>
      <p:sp>
        <p:nvSpPr>
          <p:cNvPr id="137" name="Google Shape;137;p5"/>
          <p:cNvSpPr txBox="1">
            <a:spLocks noGrp="1"/>
          </p:cNvSpPr>
          <p:nvPr>
            <p:ph type="title"/>
          </p:nvPr>
        </p:nvSpPr>
        <p:spPr>
          <a:xfrm>
            <a:off x="1637732" y="148596"/>
            <a:ext cx="7614527" cy="9638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imes New Roman"/>
              <a:buNone/>
            </a:pPr>
            <a:r>
              <a:rPr lang="ru-RU" sz="3600" dirty="0" err="1">
                <a:latin typeface="Times New Roman"/>
                <a:ea typeface="Times New Roman"/>
                <a:cs typeface="Times New Roman"/>
                <a:sym typeface="Times New Roman"/>
              </a:rPr>
              <a:t>Класифікація</a:t>
            </a:r>
            <a:r>
              <a:rPr lang="ru-RU" sz="3600" dirty="0">
                <a:latin typeface="Times New Roman"/>
                <a:ea typeface="Times New Roman"/>
                <a:cs typeface="Times New Roman"/>
                <a:sym typeface="Times New Roman"/>
              </a:rPr>
              <a:t> методик </a:t>
            </a:r>
            <a:r>
              <a:rPr lang="ru-RU" sz="3600" dirty="0" err="1">
                <a:latin typeface="Times New Roman"/>
                <a:ea typeface="Times New Roman"/>
                <a:cs typeface="Times New Roman"/>
                <a:sym typeface="Times New Roman"/>
              </a:rPr>
              <a:t>ізотерапії</a:t>
            </a:r>
            <a:endParaRPr sz="3600" dirty="0">
              <a:latin typeface="Times New Roman"/>
              <a:ea typeface="Times New Roman"/>
              <a:cs typeface="Times New Roman"/>
              <a:sym typeface="Times New Roman"/>
            </a:endParaRPr>
          </a:p>
        </p:txBody>
      </p:sp>
      <p:pic>
        <p:nvPicPr>
          <p:cNvPr id="138" name="Google Shape;138;p5"/>
          <p:cNvPicPr preferRelativeResize="0">
            <a:picLocks noGrp="1"/>
          </p:cNvPicPr>
          <p:nvPr>
            <p:ph type="body" idx="1"/>
          </p:nvPr>
        </p:nvPicPr>
        <p:blipFill rotWithShape="1">
          <a:blip r:embed="rId4">
            <a:alphaModFix/>
          </a:blip>
          <a:srcRect/>
          <a:stretch/>
        </p:blipFill>
        <p:spPr>
          <a:xfrm>
            <a:off x="1341230" y="1112411"/>
            <a:ext cx="8448399" cy="57094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44" name="Google Shape;144;p6"/>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45" name="Google Shape;145;p6"/>
          <p:cNvPicPr preferRelativeResize="0"/>
          <p:nvPr/>
        </p:nvPicPr>
        <p:blipFill rotWithShape="1">
          <a:blip r:embed="rId4">
            <a:alphaModFix/>
          </a:blip>
          <a:srcRect/>
          <a:stretch/>
        </p:blipFill>
        <p:spPr>
          <a:xfrm>
            <a:off x="1378424" y="423081"/>
            <a:ext cx="8161361" cy="64349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t="67461" r="25437" b="1299"/>
          <a:stretch/>
        </p:blipFill>
        <p:spPr>
          <a:xfrm rot="-5400000" flipH="1">
            <a:off x="-2866123" y="2777226"/>
            <a:ext cx="6858000" cy="1303549"/>
          </a:xfrm>
          <a:prstGeom prst="rect">
            <a:avLst/>
          </a:prstGeom>
          <a:noFill/>
          <a:ln>
            <a:noFill/>
          </a:ln>
        </p:spPr>
      </p:pic>
      <p:pic>
        <p:nvPicPr>
          <p:cNvPr id="151" name="Google Shape;151;p7"/>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sp>
        <p:nvSpPr>
          <p:cNvPr id="152" name="Google Shape;152;p7"/>
          <p:cNvSpPr txBox="1">
            <a:spLocks noGrp="1"/>
          </p:cNvSpPr>
          <p:nvPr>
            <p:ph type="title"/>
          </p:nvPr>
        </p:nvSpPr>
        <p:spPr>
          <a:xfrm>
            <a:off x="1252325" y="365126"/>
            <a:ext cx="7972800" cy="909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ru-RU" sz="4000" dirty="0" err="1">
                <a:latin typeface="Times New Roman" panose="02020603050405020304" pitchFamily="18" charset="0"/>
                <a:cs typeface="Times New Roman" panose="02020603050405020304" pitchFamily="18" charset="0"/>
              </a:rPr>
              <a:t>Методи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ізотерапії</a:t>
            </a:r>
            <a:endParaRPr sz="4000" dirty="0">
              <a:latin typeface="Times New Roman" panose="02020603050405020304" pitchFamily="18" charset="0"/>
              <a:cs typeface="Times New Roman" panose="02020603050405020304" pitchFamily="18" charset="0"/>
            </a:endParaRPr>
          </a:p>
        </p:txBody>
      </p:sp>
      <p:sp>
        <p:nvSpPr>
          <p:cNvPr id="153" name="Google Shape;153;p7"/>
          <p:cNvSpPr txBox="1">
            <a:spLocks noGrp="1"/>
          </p:cNvSpPr>
          <p:nvPr>
            <p:ph type="body" idx="1"/>
          </p:nvPr>
        </p:nvSpPr>
        <p:spPr>
          <a:xfrm>
            <a:off x="1214652" y="1416192"/>
            <a:ext cx="8283266" cy="3679684"/>
          </a:xfrm>
          <a:prstGeom prst="rect">
            <a:avLst/>
          </a:prstGeom>
          <a:noFill/>
          <a:ln>
            <a:noFill/>
          </a:ln>
        </p:spPr>
        <p:txBody>
          <a:bodyPr spcFirstLastPara="1" wrap="square" lIns="91425" tIns="45700" rIns="91425" bIns="45700" anchor="t" anchorCtr="0">
            <a:normAutofit fontScale="85000" lnSpcReduction="20000"/>
          </a:bodyPr>
          <a:lstStyle/>
          <a:p>
            <a:pPr marL="228600" lvl="0" indent="-167966" algn="l" rtl="0">
              <a:lnSpc>
                <a:spcPct val="90000"/>
              </a:lnSpc>
              <a:spcBef>
                <a:spcPts val="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техніка</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плямографії</a:t>
            </a:r>
            <a:endParaRPr sz="3600" dirty="0">
              <a:latin typeface="Times New Roman" panose="02020603050405020304" pitchFamily="18" charset="0"/>
              <a:ea typeface="Times New Roman"/>
              <a:cs typeface="Times New Roman" panose="02020603050405020304" pitchFamily="18" charset="0"/>
              <a:sym typeface="Times New Roman"/>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живопис</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пальцями</a:t>
            </a:r>
            <a:endParaRPr sz="3600" dirty="0">
              <a:latin typeface="Times New Roman" panose="02020603050405020304" pitchFamily="18" charset="0"/>
              <a:cs typeface="Times New Roman" panose="02020603050405020304" pitchFamily="18" charset="0"/>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малювання</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гребінцем</a:t>
            </a:r>
            <a:endParaRPr sz="3600" dirty="0">
              <a:latin typeface="Times New Roman" panose="02020603050405020304" pitchFamily="18" charset="0"/>
              <a:cs typeface="Times New Roman" panose="02020603050405020304" pitchFamily="18" charset="0"/>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малювання</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ватними</a:t>
            </a:r>
            <a:r>
              <a:rPr lang="ru-RU" sz="3600" dirty="0">
                <a:latin typeface="Times New Roman" panose="02020603050405020304" pitchFamily="18" charset="0"/>
                <a:ea typeface="Times New Roman"/>
                <a:cs typeface="Times New Roman" panose="02020603050405020304" pitchFamily="18" charset="0"/>
                <a:sym typeface="Times New Roman"/>
              </a:rPr>
              <a:t> дисками</a:t>
            </a:r>
            <a:endParaRPr sz="3600" dirty="0">
              <a:latin typeface="Times New Roman" panose="02020603050405020304" pitchFamily="18" charset="0"/>
              <a:cs typeface="Times New Roman" panose="02020603050405020304" pitchFamily="18" charset="0"/>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малювання</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ватними</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паличками</a:t>
            </a:r>
            <a:endParaRPr sz="3600" dirty="0">
              <a:latin typeface="Times New Roman" panose="02020603050405020304" pitchFamily="18" charset="0"/>
              <a:cs typeface="Times New Roman" panose="02020603050405020304" pitchFamily="18" charset="0"/>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зендудлінг</a:t>
            </a:r>
            <a:endParaRPr sz="3600" dirty="0">
              <a:latin typeface="Times New Roman" panose="02020603050405020304" pitchFamily="18" charset="0"/>
              <a:ea typeface="Times New Roman"/>
              <a:cs typeface="Times New Roman" panose="02020603050405020304" pitchFamily="18" charset="0"/>
              <a:sym typeface="Times New Roman"/>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мандалотерапія</a:t>
            </a:r>
            <a:endParaRPr sz="3600" dirty="0">
              <a:latin typeface="Times New Roman" panose="02020603050405020304" pitchFamily="18" charset="0"/>
              <a:ea typeface="Times New Roman"/>
              <a:cs typeface="Times New Roman" panose="02020603050405020304" pitchFamily="18" charset="0"/>
              <a:sym typeface="Times New Roman"/>
            </a:endParaRPr>
          </a:p>
          <a:p>
            <a:pPr marL="228600" lvl="0" indent="-167966" algn="l" rtl="0">
              <a:lnSpc>
                <a:spcPct val="90000"/>
              </a:lnSpc>
              <a:spcBef>
                <a:spcPts val="1000"/>
              </a:spcBef>
              <a:spcAft>
                <a:spcPts val="0"/>
              </a:spcAft>
              <a:buClr>
                <a:schemeClr val="dk1"/>
              </a:buClr>
              <a:buSzPct val="100000"/>
              <a:buChar char="•"/>
            </a:pPr>
            <a:r>
              <a:rPr lang="ru-RU" sz="3600" dirty="0" err="1">
                <a:latin typeface="Times New Roman" panose="02020603050405020304" pitchFamily="18" charset="0"/>
                <a:ea typeface="Times New Roman"/>
                <a:cs typeface="Times New Roman" panose="02020603050405020304" pitchFamily="18" charset="0"/>
                <a:sym typeface="Times New Roman"/>
              </a:rPr>
              <a:t>піскова</a:t>
            </a:r>
            <a:r>
              <a:rPr lang="ru-RU" sz="3600" dirty="0">
                <a:latin typeface="Times New Roman" panose="02020603050405020304" pitchFamily="18" charset="0"/>
                <a:ea typeface="Times New Roman"/>
                <a:cs typeface="Times New Roman" panose="02020603050405020304" pitchFamily="18" charset="0"/>
                <a:sym typeface="Times New Roman"/>
              </a:rPr>
              <a:t> </a:t>
            </a:r>
            <a:r>
              <a:rPr lang="ru-RU" sz="3600" dirty="0" err="1">
                <a:latin typeface="Times New Roman" panose="02020603050405020304" pitchFamily="18" charset="0"/>
                <a:ea typeface="Times New Roman"/>
                <a:cs typeface="Times New Roman" panose="02020603050405020304" pitchFamily="18" charset="0"/>
                <a:sym typeface="Times New Roman"/>
              </a:rPr>
              <a:t>терапія</a:t>
            </a:r>
            <a:endParaRPr sz="3600" dirty="0">
              <a:latin typeface="Times New Roman" panose="02020603050405020304" pitchFamily="18" charset="0"/>
              <a:cs typeface="Times New Roman" panose="02020603050405020304" pitchFamily="18" charset="0"/>
            </a:endParaRPr>
          </a:p>
          <a:p>
            <a:pPr marL="228600" lvl="0" indent="0" algn="ctr" rtl="0">
              <a:lnSpc>
                <a:spcPct val="90000"/>
              </a:lnSpc>
              <a:spcBef>
                <a:spcPts val="1000"/>
              </a:spcBef>
              <a:spcAft>
                <a:spcPts val="0"/>
              </a:spcAft>
              <a:buNone/>
            </a:pPr>
            <a:endParaRPr lang="uk-UA" sz="1800" dirty="0">
              <a:latin typeface="Times New Roman"/>
              <a:ea typeface="Times New Roman"/>
              <a:cs typeface="Times New Roman"/>
              <a:sym typeface="Times New Roman"/>
            </a:endParaRPr>
          </a:p>
          <a:p>
            <a:pPr marL="228600" lvl="0" indent="0" algn="ctr" rtl="0">
              <a:lnSpc>
                <a:spcPct val="90000"/>
              </a:lnSpc>
              <a:spcBef>
                <a:spcPts val="1000"/>
              </a:spcBef>
              <a:spcAft>
                <a:spcPts val="0"/>
              </a:spcAft>
              <a:buNone/>
            </a:pPr>
            <a:endParaRPr sz="21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228600" lvl="0" indent="-50800" algn="ctr"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p:txBody>
      </p:sp>
      <p:pic>
        <p:nvPicPr>
          <p:cNvPr id="10" name="Picture 6" descr="Арт терапия във &quot;Вход свободен&quot; - Предавания">
            <a:extLst>
              <a:ext uri="{FF2B5EF4-FFF2-40B4-BE49-F238E27FC236}">
                <a16:creationId xmlns:a16="http://schemas.microsoft.com/office/drawing/2014/main" id="{F5887F69-622E-40BC-AE73-A2BA2062CA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1" y="3804702"/>
            <a:ext cx="5086350" cy="3053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8"/>
          <p:cNvPicPr preferRelativeResize="0"/>
          <p:nvPr/>
        </p:nvPicPr>
        <p:blipFill rotWithShape="1">
          <a:blip r:embed="rId3">
            <a:alphaModFix/>
          </a:blip>
          <a:srcRect t="67461" r="25437" b="1299"/>
          <a:stretch/>
        </p:blipFill>
        <p:spPr>
          <a:xfrm rot="-5400000" flipH="1">
            <a:off x="-2847284" y="2758386"/>
            <a:ext cx="6858000" cy="1341229"/>
          </a:xfrm>
          <a:prstGeom prst="rect">
            <a:avLst/>
          </a:prstGeom>
          <a:noFill/>
          <a:ln>
            <a:noFill/>
          </a:ln>
        </p:spPr>
      </p:pic>
      <p:pic>
        <p:nvPicPr>
          <p:cNvPr id="159" name="Google Shape;159;p8"/>
          <p:cNvPicPr preferRelativeResize="0"/>
          <p:nvPr/>
        </p:nvPicPr>
        <p:blipFill rotWithShape="1">
          <a:blip r:embed="rId3">
            <a:alphaModFix/>
          </a:blip>
          <a:srcRect r="25437" b="95216"/>
          <a:stretch/>
        </p:blipFill>
        <p:spPr>
          <a:xfrm rot="5400000">
            <a:off x="6374295" y="3326295"/>
            <a:ext cx="6858000" cy="205409"/>
          </a:xfrm>
          <a:prstGeom prst="rect">
            <a:avLst/>
          </a:prstGeom>
          <a:noFill/>
          <a:ln>
            <a:noFill/>
          </a:ln>
        </p:spPr>
      </p:pic>
      <p:pic>
        <p:nvPicPr>
          <p:cNvPr id="160" name="Google Shape;160;p8"/>
          <p:cNvPicPr preferRelativeResize="0"/>
          <p:nvPr/>
        </p:nvPicPr>
        <p:blipFill rotWithShape="1">
          <a:blip r:embed="rId4">
            <a:alphaModFix/>
          </a:blip>
          <a:srcRect/>
          <a:stretch/>
        </p:blipFill>
        <p:spPr>
          <a:xfrm>
            <a:off x="1351128" y="0"/>
            <a:ext cx="8349462" cy="6857999"/>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605</Words>
  <Application>Microsoft Office PowerPoint</Application>
  <PresentationFormat>Лист A4 (210x297 мм)</PresentationFormat>
  <Paragraphs>58</Paragraphs>
  <Slides>21</Slides>
  <Notes>21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Bookman Old Style</vt:lpstr>
      <vt:lpstr>Calibri</vt:lpstr>
      <vt:lpstr>Tahoma</vt:lpstr>
      <vt:lpstr>Times New Roman</vt:lpstr>
      <vt:lpstr>Тема Office</vt:lpstr>
      <vt:lpstr>Арт – терапія як інструмент психологічної самопідтримки  у ситуації стресу в учасників освітнього процесу</vt:lpstr>
      <vt:lpstr>Про арт - терапію</vt:lpstr>
      <vt:lpstr>Значення арт-терапії</vt:lpstr>
      <vt:lpstr>Завдання арт-терапії</vt:lpstr>
      <vt:lpstr>Види арт-терапії</vt:lpstr>
      <vt:lpstr>Класифікація методик ізотерапії</vt:lpstr>
      <vt:lpstr>Презентация PowerPoint</vt:lpstr>
      <vt:lpstr>Методи  ізотерапії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Мандалотерапія </vt:lpstr>
      <vt:lpstr>Вправа - загадка</vt:lpstr>
      <vt:lpstr>«Розкладаємо по поличках»</vt:lpstr>
      <vt:lpstr>Мій острів спокою</vt:lpstr>
      <vt:lpstr>Презентация PowerPoint</vt:lpstr>
      <vt:lpstr>Презентация PowerPoint</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 – терапія як інструмент психологічної самопідтримки  у ситуації стресу</dc:title>
  <dc:creator>Julia</dc:creator>
  <cp:lastModifiedBy>user2</cp:lastModifiedBy>
  <cp:revision>31</cp:revision>
  <dcterms:created xsi:type="dcterms:W3CDTF">2021-01-28T16:01:16Z</dcterms:created>
  <dcterms:modified xsi:type="dcterms:W3CDTF">2025-02-13T10:25:17Z</dcterms:modified>
</cp:coreProperties>
</file>